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6858000" cy="9144000"/>
  <p:embeddedFontLst>
    <p:embeddedFont>
      <p:font typeface="Constanti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7" roundtripDataSignature="AMtx7mhTd6cjbUb8+1/02Mi0hDMUotxg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onstantia-bold.fntdata"/><Relationship Id="rId23" Type="http://schemas.openxmlformats.org/officeDocument/2006/relationships/font" Target="fonts/Constanti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nstantia-boldItalic.fntdata"/><Relationship Id="rId25" Type="http://schemas.openxmlformats.org/officeDocument/2006/relationships/font" Target="fonts/Constantia-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7" name="Google Shape;3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7"/>
          <p:cNvSpPr/>
          <p:nvPr>
            <p:ph idx="2" type="pic"/>
          </p:nvPr>
        </p:nvSpPr>
        <p:spPr>
          <a:xfrm>
            <a:off x="1792288" y="612775"/>
            <a:ext cx="5486400" cy="4114800"/>
          </a:xfrm>
          <a:prstGeom prst="rect">
            <a:avLst/>
          </a:prstGeom>
          <a:noFill/>
          <a:ln>
            <a:noFill/>
          </a:ln>
        </p:spPr>
      </p:sp>
      <p:sp>
        <p:nvSpPr>
          <p:cNvPr id="68" name="Google Shape;68;p2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35.png"/><Relationship Id="rId7"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32.png"/><Relationship Id="rId7"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
          <p:cNvSpPr txBox="1"/>
          <p:nvPr>
            <p:ph type="ctrTitle"/>
          </p:nvPr>
        </p:nvSpPr>
        <p:spPr>
          <a:xfrm>
            <a:off x="228600" y="2362200"/>
            <a:ext cx="7772400" cy="14700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200"/>
              <a:buFont typeface="Constantia"/>
              <a:buNone/>
            </a:pPr>
            <a:r>
              <a:rPr lang="en-US" sz="3200">
                <a:solidFill>
                  <a:schemeClr val="lt1"/>
                </a:solidFill>
                <a:latin typeface="Constantia"/>
                <a:ea typeface="Constantia"/>
                <a:cs typeface="Constantia"/>
                <a:sym typeface="Constantia"/>
              </a:rPr>
              <a:t>By:</a:t>
            </a:r>
            <a:br>
              <a:rPr lang="en-US" sz="3200">
                <a:solidFill>
                  <a:schemeClr val="lt1"/>
                </a:solidFill>
                <a:latin typeface="Constantia"/>
                <a:ea typeface="Constantia"/>
                <a:cs typeface="Constantia"/>
                <a:sym typeface="Constantia"/>
              </a:rPr>
            </a:br>
            <a:r>
              <a:rPr lang="en-US" sz="3200">
                <a:solidFill>
                  <a:schemeClr val="lt1"/>
                </a:solidFill>
                <a:latin typeface="Constantia"/>
                <a:ea typeface="Constantia"/>
                <a:cs typeface="Constantia"/>
                <a:sym typeface="Constantia"/>
              </a:rPr>
              <a:t>Rahul Nanduri</a:t>
            </a:r>
            <a:br>
              <a:rPr lang="en-US" sz="3200">
                <a:solidFill>
                  <a:schemeClr val="lt1"/>
                </a:solidFill>
                <a:latin typeface="Constantia"/>
                <a:ea typeface="Constantia"/>
                <a:cs typeface="Constantia"/>
                <a:sym typeface="Constantia"/>
              </a:rPr>
            </a:br>
            <a:r>
              <a:rPr lang="en-US" sz="3200">
                <a:solidFill>
                  <a:schemeClr val="lt1"/>
                </a:solidFill>
                <a:latin typeface="Constantia"/>
                <a:ea typeface="Constantia"/>
                <a:cs typeface="Constantia"/>
                <a:sym typeface="Constantia"/>
              </a:rPr>
              <a:t>Internship 32</a:t>
            </a:r>
            <a:br>
              <a:rPr lang="en-US" sz="3200">
                <a:solidFill>
                  <a:schemeClr val="lt1"/>
                </a:solidFill>
                <a:latin typeface="Constantia"/>
                <a:ea typeface="Constantia"/>
                <a:cs typeface="Constantia"/>
                <a:sym typeface="Constantia"/>
              </a:rPr>
            </a:br>
            <a:r>
              <a:rPr lang="en-US" sz="3200">
                <a:solidFill>
                  <a:schemeClr val="lt1"/>
                </a:solidFill>
                <a:latin typeface="Constantia"/>
                <a:ea typeface="Constantia"/>
                <a:cs typeface="Constantia"/>
                <a:sym typeface="Constantia"/>
              </a:rPr>
              <a:t>SME: Shwetank Mishra</a:t>
            </a:r>
            <a:endParaRPr sz="3200">
              <a:solidFill>
                <a:schemeClr val="lt1"/>
              </a:solidFill>
              <a:latin typeface="Constantia"/>
              <a:ea typeface="Constantia"/>
              <a:cs typeface="Constantia"/>
              <a:sym typeface="Constantia"/>
            </a:endParaRPr>
          </a:p>
        </p:txBody>
      </p:sp>
      <p:sp>
        <p:nvSpPr>
          <p:cNvPr id="89" name="Google Shape;89;p1"/>
          <p:cNvSpPr txBox="1"/>
          <p:nvPr>
            <p:ph idx="1" type="subTitle"/>
          </p:nvPr>
        </p:nvSpPr>
        <p:spPr>
          <a:xfrm>
            <a:off x="0" y="0"/>
            <a:ext cx="6400800" cy="1752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888888"/>
              </a:buClr>
              <a:buSzPts val="3200"/>
              <a:buNone/>
            </a:pPr>
            <a:r>
              <a:t/>
            </a:r>
            <a:endParaRPr/>
          </a:p>
        </p:txBody>
      </p:sp>
      <p:pic>
        <p:nvPicPr>
          <p:cNvPr id="90" name="Google Shape;90;p1"/>
          <p:cNvPicPr preferRelativeResize="0"/>
          <p:nvPr/>
        </p:nvPicPr>
        <p:blipFill rotWithShape="1">
          <a:blip r:embed="rId4">
            <a:alphaModFix/>
          </a:blip>
          <a:srcRect b="0" l="0" r="0" t="0"/>
          <a:stretch/>
        </p:blipFill>
        <p:spPr>
          <a:xfrm>
            <a:off x="228600" y="152400"/>
            <a:ext cx="1905000"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7000"/>
          </a:blip>
          <a:stretch>
            <a:fillRect/>
          </a:stretch>
        </a:blipFill>
      </p:bgPr>
    </p:bg>
    <p:spTree>
      <p:nvGrpSpPr>
        <p:cNvPr id="160" name="Shape 160"/>
        <p:cNvGrpSpPr/>
        <p:nvPr/>
      </p:nvGrpSpPr>
      <p:grpSpPr>
        <a:xfrm>
          <a:off x="0" y="0"/>
          <a:ext cx="0" cy="0"/>
          <a:chOff x="0" y="0"/>
          <a:chExt cx="0" cy="0"/>
        </a:xfrm>
      </p:grpSpPr>
      <p:sp>
        <p:nvSpPr>
          <p:cNvPr id="161" name="Google Shape;161;p10"/>
          <p:cNvSpPr txBox="1"/>
          <p:nvPr>
            <p:ph type="title"/>
          </p:nvPr>
        </p:nvSpPr>
        <p:spPr>
          <a:xfrm>
            <a:off x="381000" y="152400"/>
            <a:ext cx="8229600" cy="75049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800"/>
              <a:buFont typeface="Constantia"/>
              <a:buNone/>
            </a:pPr>
            <a:r>
              <a:rPr b="1" lang="en-US" sz="4800">
                <a:latin typeface="Constantia"/>
                <a:ea typeface="Constantia"/>
                <a:cs typeface="Constantia"/>
                <a:sym typeface="Constantia"/>
              </a:rPr>
              <a:t>Model Building</a:t>
            </a:r>
            <a:endParaRPr b="1" sz="4800">
              <a:latin typeface="Constantia"/>
              <a:ea typeface="Constantia"/>
              <a:cs typeface="Constantia"/>
              <a:sym typeface="Constantia"/>
            </a:endParaRPr>
          </a:p>
        </p:txBody>
      </p:sp>
      <p:sp>
        <p:nvSpPr>
          <p:cNvPr id="162" name="Google Shape;162;p10"/>
          <p:cNvSpPr txBox="1"/>
          <p:nvPr>
            <p:ph idx="1" type="body"/>
          </p:nvPr>
        </p:nvSpPr>
        <p:spPr>
          <a:xfrm>
            <a:off x="381000" y="990600"/>
            <a:ext cx="7924800" cy="4953000"/>
          </a:xfrm>
          <a:prstGeom prst="rect">
            <a:avLst/>
          </a:prstGeom>
          <a:noFill/>
          <a:ln>
            <a:noFill/>
          </a:ln>
        </p:spPr>
        <p:txBody>
          <a:bodyPr anchorCtr="0" anchor="t" bIns="45700" lIns="91425" spcFirstLastPara="1" rIns="91425" wrap="square" tIns="45700">
            <a:normAutofit fontScale="92500"/>
          </a:bodyPr>
          <a:lstStyle/>
          <a:p>
            <a:pPr indent="-285750" lvl="0" marL="285750" rtl="0" algn="just">
              <a:spcBef>
                <a:spcPts val="0"/>
              </a:spcBef>
              <a:spcAft>
                <a:spcPts val="0"/>
              </a:spcAft>
              <a:buClr>
                <a:schemeClr val="dk1"/>
              </a:buClr>
              <a:buSzPct val="100000"/>
              <a:buFont typeface="Noto Sans Symbols"/>
              <a:buChar char="⮚"/>
            </a:pPr>
            <a:r>
              <a:rPr lang="en-US" sz="1800">
                <a:latin typeface="Constantia"/>
                <a:ea typeface="Constantia"/>
                <a:cs typeface="Constantia"/>
                <a:sym typeface="Constantia"/>
              </a:rPr>
              <a:t>In this problem SalePrice is our target variable which is continuous in nature, from this I can conclude that it is a regression type problem hence I have used following regression algorithms to predict the sale price of the house. </a:t>
            </a:r>
            <a:endParaRPr/>
          </a:p>
          <a:p>
            <a:pPr indent="-285750" lvl="0" marL="285750" rtl="0" algn="just">
              <a:spcBef>
                <a:spcPts val="333"/>
              </a:spcBef>
              <a:spcAft>
                <a:spcPts val="0"/>
              </a:spcAft>
              <a:buClr>
                <a:schemeClr val="dk1"/>
              </a:buClr>
              <a:buSzPct val="100000"/>
              <a:buFont typeface="Noto Sans Symbols"/>
              <a:buChar char="⮚"/>
            </a:pPr>
            <a:r>
              <a:rPr lang="en-US" sz="1800">
                <a:latin typeface="Constantia"/>
                <a:ea typeface="Constantia"/>
                <a:cs typeface="Constantia"/>
                <a:sym typeface="Constantia"/>
              </a:rPr>
              <a:t>After the pre-processing and data cleaning I left with 67 columns including target and I used these features for prediction.</a:t>
            </a:r>
            <a:endParaRPr sz="1800">
              <a:latin typeface="Constantia"/>
              <a:ea typeface="Constantia"/>
              <a:cs typeface="Constantia"/>
              <a:sym typeface="Constantia"/>
            </a:endParaRPr>
          </a:p>
          <a:p>
            <a:pPr indent="-400050" lvl="1" marL="857250" rtl="0" algn="just">
              <a:lnSpc>
                <a:spcPct val="107000"/>
              </a:lnSpc>
              <a:spcBef>
                <a:spcPts val="333"/>
              </a:spcBef>
              <a:spcAft>
                <a:spcPts val="0"/>
              </a:spcAft>
              <a:buClr>
                <a:schemeClr val="dk1"/>
              </a:buClr>
              <a:buSzPct val="100000"/>
              <a:buFont typeface="Calibri"/>
              <a:buAutoNum type="romanLcPeriod"/>
            </a:pPr>
            <a:r>
              <a:rPr lang="en-US" sz="1800">
                <a:latin typeface="Constantia"/>
                <a:ea typeface="Constantia"/>
                <a:cs typeface="Constantia"/>
                <a:sym typeface="Constantia"/>
              </a:rPr>
              <a:t>Linear Regression</a:t>
            </a:r>
            <a:endParaRPr/>
          </a:p>
          <a:p>
            <a:pPr indent="-400050" lvl="1" marL="857250" rtl="0" algn="just">
              <a:lnSpc>
                <a:spcPct val="107000"/>
              </a:lnSpc>
              <a:spcBef>
                <a:spcPts val="333"/>
              </a:spcBef>
              <a:spcAft>
                <a:spcPts val="0"/>
              </a:spcAft>
              <a:buClr>
                <a:schemeClr val="dk1"/>
              </a:buClr>
              <a:buSzPct val="100000"/>
              <a:buFont typeface="Calibri"/>
              <a:buAutoNum type="romanLcPeriod"/>
            </a:pPr>
            <a:r>
              <a:rPr lang="en-US" sz="1800">
                <a:latin typeface="Constantia"/>
                <a:ea typeface="Constantia"/>
                <a:cs typeface="Constantia"/>
                <a:sym typeface="Constantia"/>
              </a:rPr>
              <a:t>Lasso Regression</a:t>
            </a:r>
            <a:endParaRPr sz="1800">
              <a:latin typeface="Constantia"/>
              <a:ea typeface="Constantia"/>
              <a:cs typeface="Constantia"/>
              <a:sym typeface="Constantia"/>
            </a:endParaRPr>
          </a:p>
          <a:p>
            <a:pPr indent="-400050" lvl="1" marL="857250" rtl="0" algn="just">
              <a:lnSpc>
                <a:spcPct val="107000"/>
              </a:lnSpc>
              <a:spcBef>
                <a:spcPts val="333"/>
              </a:spcBef>
              <a:spcAft>
                <a:spcPts val="0"/>
              </a:spcAft>
              <a:buClr>
                <a:schemeClr val="dk1"/>
              </a:buClr>
              <a:buSzPct val="100000"/>
              <a:buFont typeface="Calibri"/>
              <a:buAutoNum type="romanLcPeriod"/>
            </a:pPr>
            <a:r>
              <a:rPr lang="en-US" sz="1800">
                <a:latin typeface="Constantia"/>
                <a:ea typeface="Constantia"/>
                <a:cs typeface="Constantia"/>
                <a:sym typeface="Constantia"/>
              </a:rPr>
              <a:t>Ridge Regression</a:t>
            </a:r>
            <a:endParaRPr sz="1800">
              <a:latin typeface="Constantia"/>
              <a:ea typeface="Constantia"/>
              <a:cs typeface="Constantia"/>
              <a:sym typeface="Constantia"/>
            </a:endParaRPr>
          </a:p>
          <a:p>
            <a:pPr indent="-400050" lvl="1" marL="857250" rtl="0" algn="just">
              <a:lnSpc>
                <a:spcPct val="107000"/>
              </a:lnSpc>
              <a:spcBef>
                <a:spcPts val="333"/>
              </a:spcBef>
              <a:spcAft>
                <a:spcPts val="0"/>
              </a:spcAft>
              <a:buClr>
                <a:schemeClr val="dk1"/>
              </a:buClr>
              <a:buSzPct val="100000"/>
              <a:buFont typeface="Calibri"/>
              <a:buAutoNum type="romanLcPeriod"/>
            </a:pPr>
            <a:r>
              <a:rPr lang="en-US" sz="1800">
                <a:latin typeface="Constantia"/>
                <a:ea typeface="Constantia"/>
                <a:cs typeface="Constantia"/>
                <a:sym typeface="Constantia"/>
              </a:rPr>
              <a:t>Random Forest Regression</a:t>
            </a:r>
            <a:endParaRPr sz="1800">
              <a:latin typeface="Constantia"/>
              <a:ea typeface="Constantia"/>
              <a:cs typeface="Constantia"/>
              <a:sym typeface="Constantia"/>
            </a:endParaRPr>
          </a:p>
          <a:p>
            <a:pPr indent="-400050" lvl="1" marL="857250" rtl="0" algn="just">
              <a:lnSpc>
                <a:spcPct val="107000"/>
              </a:lnSpc>
              <a:spcBef>
                <a:spcPts val="333"/>
              </a:spcBef>
              <a:spcAft>
                <a:spcPts val="0"/>
              </a:spcAft>
              <a:buClr>
                <a:schemeClr val="dk1"/>
              </a:buClr>
              <a:buSzPct val="100000"/>
              <a:buFont typeface="Calibri"/>
              <a:buAutoNum type="romanLcPeriod"/>
            </a:pPr>
            <a:r>
              <a:rPr lang="en-US" sz="1800">
                <a:latin typeface="Constantia"/>
                <a:ea typeface="Constantia"/>
                <a:cs typeface="Constantia"/>
                <a:sym typeface="Constantia"/>
              </a:rPr>
              <a:t>Extra Trees Regression</a:t>
            </a:r>
            <a:endParaRPr sz="1800">
              <a:latin typeface="Constantia"/>
              <a:ea typeface="Constantia"/>
              <a:cs typeface="Constantia"/>
              <a:sym typeface="Constantia"/>
            </a:endParaRPr>
          </a:p>
          <a:p>
            <a:pPr indent="-400050" lvl="1" marL="857250" rtl="0" algn="just">
              <a:lnSpc>
                <a:spcPct val="107000"/>
              </a:lnSpc>
              <a:spcBef>
                <a:spcPts val="333"/>
              </a:spcBef>
              <a:spcAft>
                <a:spcPts val="0"/>
              </a:spcAft>
              <a:buClr>
                <a:schemeClr val="dk1"/>
              </a:buClr>
              <a:buSzPct val="100000"/>
              <a:buFont typeface="Calibri"/>
              <a:buAutoNum type="romanLcPeriod"/>
            </a:pPr>
            <a:r>
              <a:rPr lang="en-US" sz="1800">
                <a:latin typeface="Constantia"/>
                <a:ea typeface="Constantia"/>
                <a:cs typeface="Constantia"/>
                <a:sym typeface="Constantia"/>
              </a:rPr>
              <a:t>Gradient Boosting Regression</a:t>
            </a:r>
            <a:endParaRPr sz="1800">
              <a:latin typeface="Constantia"/>
              <a:ea typeface="Constantia"/>
              <a:cs typeface="Constantia"/>
              <a:sym typeface="Constantia"/>
            </a:endParaRPr>
          </a:p>
          <a:p>
            <a:pPr indent="-400050" lvl="1" marL="857250" rtl="0" algn="just">
              <a:lnSpc>
                <a:spcPct val="107000"/>
              </a:lnSpc>
              <a:spcBef>
                <a:spcPts val="333"/>
              </a:spcBef>
              <a:spcAft>
                <a:spcPts val="0"/>
              </a:spcAft>
              <a:buClr>
                <a:schemeClr val="dk1"/>
              </a:buClr>
              <a:buSzPct val="100000"/>
              <a:buFont typeface="Calibri"/>
              <a:buAutoNum type="romanLcPeriod"/>
            </a:pPr>
            <a:r>
              <a:rPr lang="en-US" sz="1800">
                <a:latin typeface="Constantia"/>
                <a:ea typeface="Constantia"/>
                <a:cs typeface="Constantia"/>
                <a:sym typeface="Constantia"/>
              </a:rPr>
              <a:t>Extreme Gradient Boosting Regression (XGB)</a:t>
            </a:r>
            <a:endParaRPr/>
          </a:p>
          <a:p>
            <a:pPr indent="-400050" lvl="1" marL="857250" rtl="0" algn="just">
              <a:lnSpc>
                <a:spcPct val="107000"/>
              </a:lnSpc>
              <a:spcBef>
                <a:spcPts val="333"/>
              </a:spcBef>
              <a:spcAft>
                <a:spcPts val="0"/>
              </a:spcAft>
              <a:buClr>
                <a:schemeClr val="dk1"/>
              </a:buClr>
              <a:buSzPct val="100000"/>
              <a:buFont typeface="Calibri"/>
              <a:buAutoNum type="romanLcPeriod"/>
            </a:pPr>
            <a:r>
              <a:rPr lang="en-US" sz="1800">
                <a:latin typeface="Constantia"/>
                <a:ea typeface="Constantia"/>
                <a:cs typeface="Constantia"/>
                <a:sym typeface="Constantia"/>
              </a:rPr>
              <a:t>Bagging Regression</a:t>
            </a:r>
            <a:endParaRPr sz="1800">
              <a:latin typeface="Constantia"/>
              <a:ea typeface="Constantia"/>
              <a:cs typeface="Constantia"/>
              <a:sym typeface="Constantia"/>
            </a:endParaRPr>
          </a:p>
          <a:p>
            <a:pPr indent="-285750" lvl="0" marL="285750" rtl="0" algn="l">
              <a:lnSpc>
                <a:spcPct val="107000"/>
              </a:lnSpc>
              <a:spcBef>
                <a:spcPts val="1133"/>
              </a:spcBef>
              <a:spcAft>
                <a:spcPts val="0"/>
              </a:spcAft>
              <a:buClr>
                <a:schemeClr val="dk1"/>
              </a:buClr>
              <a:buSzPct val="100000"/>
              <a:buFont typeface="Noto Sans Symbols"/>
              <a:buChar char="⮚"/>
            </a:pPr>
            <a:r>
              <a:rPr lang="en-US" sz="1800">
                <a:latin typeface="Constantia"/>
                <a:ea typeface="Constantia"/>
                <a:cs typeface="Constantia"/>
                <a:sym typeface="Constantia"/>
              </a:rPr>
              <a:t> I have got the best random state and maximum R2 score and then created train test split to build the above models.</a:t>
            </a:r>
            <a:endParaRPr/>
          </a:p>
          <a:p>
            <a:pPr indent="-154940" lvl="0" marL="342900" rtl="0" algn="l">
              <a:spcBef>
                <a:spcPts val="1392"/>
              </a:spcBef>
              <a:spcAft>
                <a:spcPts val="0"/>
              </a:spcAft>
              <a:buClr>
                <a:schemeClr val="dk1"/>
              </a:buClr>
              <a:buSzPct val="100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5000"/>
          </a:blip>
          <a:stretch>
            <a:fillRect/>
          </a:stretch>
        </a:blipFill>
      </p:bgPr>
    </p:bg>
    <p:spTree>
      <p:nvGrpSpPr>
        <p:cNvPr id="166" name="Shape 166"/>
        <p:cNvGrpSpPr/>
        <p:nvPr/>
      </p:nvGrpSpPr>
      <p:grpSpPr>
        <a:xfrm>
          <a:off x="0" y="0"/>
          <a:ext cx="0" cy="0"/>
          <a:chOff x="0" y="0"/>
          <a:chExt cx="0" cy="0"/>
        </a:xfrm>
      </p:grpSpPr>
      <p:sp>
        <p:nvSpPr>
          <p:cNvPr id="167" name="Google Shape;167;p11"/>
          <p:cNvSpPr txBox="1"/>
          <p:nvPr>
            <p:ph type="title"/>
          </p:nvPr>
        </p:nvSpPr>
        <p:spPr>
          <a:xfrm>
            <a:off x="2133600" y="-152400"/>
            <a:ext cx="47244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200"/>
              <a:buFont typeface="Constantia"/>
              <a:buNone/>
            </a:pPr>
            <a:r>
              <a:rPr b="1" lang="en-US" sz="3200">
                <a:solidFill>
                  <a:schemeClr val="lt1"/>
                </a:solidFill>
                <a:latin typeface="Constantia"/>
                <a:ea typeface="Constantia"/>
                <a:cs typeface="Constantia"/>
                <a:sym typeface="Constantia"/>
              </a:rPr>
              <a:t>LINEAR REGRESSION:</a:t>
            </a:r>
            <a:endParaRPr b="1" sz="3200">
              <a:solidFill>
                <a:schemeClr val="lt1"/>
              </a:solidFill>
              <a:latin typeface="Constantia"/>
              <a:ea typeface="Constantia"/>
              <a:cs typeface="Constantia"/>
              <a:sym typeface="Constantia"/>
            </a:endParaRPr>
          </a:p>
        </p:txBody>
      </p:sp>
      <p:sp>
        <p:nvSpPr>
          <p:cNvPr id="168" name="Google Shape;168;p11"/>
          <p:cNvSpPr txBox="1"/>
          <p:nvPr>
            <p:ph idx="1" type="body"/>
          </p:nvPr>
        </p:nvSpPr>
        <p:spPr>
          <a:xfrm>
            <a:off x="5486400" y="592347"/>
            <a:ext cx="3598654" cy="209860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600"/>
              <a:buNone/>
            </a:pPr>
            <a:r>
              <a:rPr lang="en-US" sz="1600">
                <a:solidFill>
                  <a:schemeClr val="lt1"/>
                </a:solidFill>
                <a:latin typeface="Constantia"/>
                <a:ea typeface="Constantia"/>
                <a:cs typeface="Constantia"/>
                <a:sym typeface="Constantia"/>
              </a:rPr>
              <a:t>Created linear regression model and getting 86.08% R2 score using this model. From the reg plot I can observe the sales price of the house. The best fit line shows there is strong linear relation between test data of trained model and predicted values</a:t>
            </a:r>
            <a:r>
              <a:rPr lang="en-US" sz="1600">
                <a:solidFill>
                  <a:schemeClr val="lt1"/>
                </a:solidFill>
                <a:latin typeface="Times New Roman"/>
                <a:ea typeface="Times New Roman"/>
                <a:cs typeface="Times New Roman"/>
                <a:sym typeface="Times New Roman"/>
              </a:rPr>
              <a:t>.</a:t>
            </a:r>
            <a:endParaRPr sz="1600">
              <a:solidFill>
                <a:schemeClr val="lt1"/>
              </a:solidFill>
              <a:latin typeface="Times New Roman"/>
              <a:ea typeface="Times New Roman"/>
              <a:cs typeface="Times New Roman"/>
              <a:sym typeface="Times New Roman"/>
            </a:endParaRPr>
          </a:p>
        </p:txBody>
      </p:sp>
      <p:pic>
        <p:nvPicPr>
          <p:cNvPr id="169" name="Google Shape;169;p11"/>
          <p:cNvPicPr preferRelativeResize="0"/>
          <p:nvPr/>
        </p:nvPicPr>
        <p:blipFill rotWithShape="1">
          <a:blip r:embed="rId4">
            <a:alphaModFix/>
          </a:blip>
          <a:srcRect b="0" l="0" r="0" t="0"/>
          <a:stretch/>
        </p:blipFill>
        <p:spPr>
          <a:xfrm>
            <a:off x="18690" y="609600"/>
            <a:ext cx="3029309" cy="2081348"/>
          </a:xfrm>
          <a:prstGeom prst="rect">
            <a:avLst/>
          </a:prstGeom>
          <a:noFill/>
          <a:ln>
            <a:noFill/>
          </a:ln>
        </p:spPr>
      </p:pic>
      <p:pic>
        <p:nvPicPr>
          <p:cNvPr id="170" name="Google Shape;170;p11"/>
          <p:cNvPicPr preferRelativeResize="0"/>
          <p:nvPr/>
        </p:nvPicPr>
        <p:blipFill rotWithShape="1">
          <a:blip r:embed="rId5">
            <a:alphaModFix/>
          </a:blip>
          <a:srcRect b="0" l="0" r="0" t="0"/>
          <a:stretch/>
        </p:blipFill>
        <p:spPr>
          <a:xfrm>
            <a:off x="3016368" y="609600"/>
            <a:ext cx="2421147" cy="2081348"/>
          </a:xfrm>
          <a:prstGeom prst="rect">
            <a:avLst/>
          </a:prstGeom>
          <a:noFill/>
          <a:ln>
            <a:noFill/>
          </a:ln>
        </p:spPr>
      </p:pic>
      <p:pic>
        <p:nvPicPr>
          <p:cNvPr id="171" name="Google Shape;171;p11"/>
          <p:cNvPicPr preferRelativeResize="0"/>
          <p:nvPr/>
        </p:nvPicPr>
        <p:blipFill rotWithShape="1">
          <a:blip r:embed="rId6">
            <a:alphaModFix/>
          </a:blip>
          <a:srcRect b="0" l="0" r="0" t="0"/>
          <a:stretch/>
        </p:blipFill>
        <p:spPr>
          <a:xfrm>
            <a:off x="38275" y="3733800"/>
            <a:ext cx="3009723" cy="2362200"/>
          </a:xfrm>
          <a:prstGeom prst="rect">
            <a:avLst/>
          </a:prstGeom>
          <a:noFill/>
          <a:ln>
            <a:noFill/>
          </a:ln>
        </p:spPr>
      </p:pic>
      <p:pic>
        <p:nvPicPr>
          <p:cNvPr id="172" name="Google Shape;172;p11"/>
          <p:cNvPicPr preferRelativeResize="0"/>
          <p:nvPr/>
        </p:nvPicPr>
        <p:blipFill rotWithShape="1">
          <a:blip r:embed="rId7">
            <a:alphaModFix/>
          </a:blip>
          <a:srcRect b="0" l="0" r="0" t="0"/>
          <a:stretch/>
        </p:blipFill>
        <p:spPr>
          <a:xfrm>
            <a:off x="3048000" y="3733800"/>
            <a:ext cx="2421147" cy="2362200"/>
          </a:xfrm>
          <a:prstGeom prst="rect">
            <a:avLst/>
          </a:prstGeom>
          <a:noFill/>
          <a:ln>
            <a:noFill/>
          </a:ln>
        </p:spPr>
      </p:pic>
      <p:sp>
        <p:nvSpPr>
          <p:cNvPr id="173" name="Google Shape;173;p11"/>
          <p:cNvSpPr/>
          <p:nvPr/>
        </p:nvSpPr>
        <p:spPr>
          <a:xfrm>
            <a:off x="1295400" y="2875001"/>
            <a:ext cx="668580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onstantia"/>
                <a:ea typeface="Constantia"/>
                <a:cs typeface="Constantia"/>
                <a:sym typeface="Constantia"/>
              </a:rPr>
              <a:t>Lasso Regressor (Regularization):</a:t>
            </a:r>
            <a:endParaRPr sz="3200">
              <a:solidFill>
                <a:schemeClr val="lt1"/>
              </a:solidFill>
              <a:latin typeface="Calibri"/>
              <a:ea typeface="Calibri"/>
              <a:cs typeface="Calibri"/>
              <a:sym typeface="Calibri"/>
            </a:endParaRPr>
          </a:p>
        </p:txBody>
      </p:sp>
      <p:sp>
        <p:nvSpPr>
          <p:cNvPr id="174" name="Google Shape;174;p11"/>
          <p:cNvSpPr/>
          <p:nvPr/>
        </p:nvSpPr>
        <p:spPr>
          <a:xfrm>
            <a:off x="5562600" y="3733800"/>
            <a:ext cx="34290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Created Lasso regressor model and getting 86.08% R2 score using this model. From the reg plot I can observe the sales price of the house. The best fit line shows there is strong linear relation between test data of trained model and predicted sale price.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5000"/>
          </a:blip>
          <a:stretch>
            <a:fillRect/>
          </a:stretch>
        </a:blipFill>
      </p:bgPr>
    </p:bg>
    <p:spTree>
      <p:nvGrpSpPr>
        <p:cNvPr id="178" name="Shape 178"/>
        <p:cNvGrpSpPr/>
        <p:nvPr/>
      </p:nvGrpSpPr>
      <p:grpSpPr>
        <a:xfrm>
          <a:off x="0" y="0"/>
          <a:ext cx="0" cy="0"/>
          <a:chOff x="0" y="0"/>
          <a:chExt cx="0" cy="0"/>
        </a:xfrm>
      </p:grpSpPr>
      <p:sp>
        <p:nvSpPr>
          <p:cNvPr id="179" name="Google Shape;179;p12"/>
          <p:cNvSpPr txBox="1"/>
          <p:nvPr>
            <p:ph type="title"/>
          </p:nvPr>
        </p:nvSpPr>
        <p:spPr>
          <a:xfrm>
            <a:off x="457200" y="20128"/>
            <a:ext cx="8229600" cy="89427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200"/>
              <a:buFont typeface="Constantia"/>
              <a:buNone/>
            </a:pPr>
            <a:r>
              <a:rPr b="1" lang="en-US" sz="3200">
                <a:solidFill>
                  <a:schemeClr val="lt1"/>
                </a:solidFill>
                <a:latin typeface="Constantia"/>
                <a:ea typeface="Constantia"/>
                <a:cs typeface="Constantia"/>
                <a:sym typeface="Constantia"/>
              </a:rPr>
              <a:t>Ridge Regressor (Regularization)</a:t>
            </a:r>
            <a:endParaRPr b="1" sz="3200">
              <a:solidFill>
                <a:schemeClr val="lt1"/>
              </a:solidFill>
              <a:latin typeface="Constantia"/>
              <a:ea typeface="Constantia"/>
              <a:cs typeface="Constantia"/>
              <a:sym typeface="Constantia"/>
            </a:endParaRPr>
          </a:p>
        </p:txBody>
      </p:sp>
      <p:sp>
        <p:nvSpPr>
          <p:cNvPr id="180" name="Google Shape;180;p12"/>
          <p:cNvSpPr txBox="1"/>
          <p:nvPr>
            <p:ph idx="1" type="body"/>
          </p:nvPr>
        </p:nvSpPr>
        <p:spPr>
          <a:xfrm>
            <a:off x="5410200" y="838201"/>
            <a:ext cx="3581400" cy="2286000"/>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spcBef>
                <a:spcPts val="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I have got alpha value as 100 using this I have created Ridge regressor model and getting 86.17% R2 score using this model. From the plot I can observe the sales price of the house. The best fit line shows there is strong linear relation between test data of trained model and predicted sale price.</a:t>
            </a:r>
            <a:endParaRPr/>
          </a:p>
          <a:p>
            <a:pPr indent="-231140" lvl="0" marL="342900" rtl="0" algn="l">
              <a:spcBef>
                <a:spcPts val="352"/>
              </a:spcBef>
              <a:spcAft>
                <a:spcPts val="0"/>
              </a:spcAft>
              <a:buClr>
                <a:schemeClr val="dk1"/>
              </a:buClr>
              <a:buSzPct val="100000"/>
              <a:buNone/>
            </a:pPr>
            <a:r>
              <a:t/>
            </a:r>
            <a:endParaRPr/>
          </a:p>
        </p:txBody>
      </p:sp>
      <p:pic>
        <p:nvPicPr>
          <p:cNvPr id="181" name="Google Shape;181;p12"/>
          <p:cNvPicPr preferRelativeResize="0"/>
          <p:nvPr/>
        </p:nvPicPr>
        <p:blipFill rotWithShape="1">
          <a:blip r:embed="rId4">
            <a:alphaModFix/>
          </a:blip>
          <a:srcRect b="0" l="0" r="0" t="0"/>
          <a:stretch/>
        </p:blipFill>
        <p:spPr>
          <a:xfrm>
            <a:off x="76200" y="838200"/>
            <a:ext cx="2895600" cy="2286000"/>
          </a:xfrm>
          <a:prstGeom prst="rect">
            <a:avLst/>
          </a:prstGeom>
          <a:noFill/>
          <a:ln>
            <a:noFill/>
          </a:ln>
        </p:spPr>
      </p:pic>
      <p:pic>
        <p:nvPicPr>
          <p:cNvPr id="182" name="Google Shape;182;p12"/>
          <p:cNvPicPr preferRelativeResize="0"/>
          <p:nvPr/>
        </p:nvPicPr>
        <p:blipFill rotWithShape="1">
          <a:blip r:embed="rId5">
            <a:alphaModFix/>
          </a:blip>
          <a:srcRect b="0" l="0" r="0" t="0"/>
          <a:stretch/>
        </p:blipFill>
        <p:spPr>
          <a:xfrm>
            <a:off x="2971800" y="838200"/>
            <a:ext cx="2326824" cy="2286000"/>
          </a:xfrm>
          <a:prstGeom prst="rect">
            <a:avLst/>
          </a:prstGeom>
          <a:noFill/>
          <a:ln>
            <a:noFill/>
          </a:ln>
        </p:spPr>
      </p:pic>
      <p:sp>
        <p:nvSpPr>
          <p:cNvPr id="183" name="Google Shape;183;p12"/>
          <p:cNvSpPr/>
          <p:nvPr/>
        </p:nvSpPr>
        <p:spPr>
          <a:xfrm>
            <a:off x="1981200" y="3227883"/>
            <a:ext cx="514531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onstantia"/>
                <a:ea typeface="Constantia"/>
                <a:cs typeface="Constantia"/>
                <a:sym typeface="Constantia"/>
              </a:rPr>
              <a:t>Random Forest Regressor</a:t>
            </a:r>
            <a:endParaRPr sz="3200">
              <a:solidFill>
                <a:schemeClr val="dk1"/>
              </a:solidFill>
              <a:latin typeface="Calibri"/>
              <a:ea typeface="Calibri"/>
              <a:cs typeface="Calibri"/>
              <a:sym typeface="Calibri"/>
            </a:endParaRPr>
          </a:p>
        </p:txBody>
      </p:sp>
      <p:pic>
        <p:nvPicPr>
          <p:cNvPr id="184" name="Google Shape;184;p12"/>
          <p:cNvPicPr preferRelativeResize="0"/>
          <p:nvPr/>
        </p:nvPicPr>
        <p:blipFill rotWithShape="1">
          <a:blip r:embed="rId6">
            <a:alphaModFix/>
          </a:blip>
          <a:srcRect b="0" l="0" r="0" t="0"/>
          <a:stretch/>
        </p:blipFill>
        <p:spPr>
          <a:xfrm>
            <a:off x="76201" y="3962400"/>
            <a:ext cx="2895599" cy="2590800"/>
          </a:xfrm>
          <a:prstGeom prst="rect">
            <a:avLst/>
          </a:prstGeom>
          <a:noFill/>
          <a:ln>
            <a:noFill/>
          </a:ln>
        </p:spPr>
      </p:pic>
      <p:pic>
        <p:nvPicPr>
          <p:cNvPr id="185" name="Google Shape;185;p12"/>
          <p:cNvPicPr preferRelativeResize="0"/>
          <p:nvPr/>
        </p:nvPicPr>
        <p:blipFill rotWithShape="1">
          <a:blip r:embed="rId7">
            <a:alphaModFix/>
          </a:blip>
          <a:srcRect b="0" l="0" r="0" t="0"/>
          <a:stretch/>
        </p:blipFill>
        <p:spPr>
          <a:xfrm>
            <a:off x="2971800" y="3962400"/>
            <a:ext cx="2438399" cy="2590800"/>
          </a:xfrm>
          <a:prstGeom prst="rect">
            <a:avLst/>
          </a:prstGeom>
          <a:noFill/>
          <a:ln>
            <a:noFill/>
          </a:ln>
        </p:spPr>
      </p:pic>
      <p:sp>
        <p:nvSpPr>
          <p:cNvPr id="186" name="Google Shape;186;p12"/>
          <p:cNvSpPr/>
          <p:nvPr/>
        </p:nvSpPr>
        <p:spPr>
          <a:xfrm>
            <a:off x="5410200" y="3962400"/>
            <a:ext cx="3352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onstantia"/>
                <a:ea typeface="Constantia"/>
                <a:cs typeface="Constantia"/>
                <a:sym typeface="Constantia"/>
              </a:rPr>
              <a:t>Created Random Forest Regressor model and getting 89.51% R2 score using this model</a:t>
            </a:r>
            <a:r>
              <a:rPr lang="en-US" sz="1800">
                <a:solidFill>
                  <a:schemeClr val="lt1"/>
                </a:solidFill>
                <a:latin typeface="Times New Roman"/>
                <a:ea typeface="Times New Roman"/>
                <a:cs typeface="Times New Roman"/>
                <a:sym typeface="Times New Roman"/>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5000"/>
          </a:blip>
          <a:stretch>
            <a:fillRect/>
          </a:stretch>
        </a:blipFill>
      </p:bgPr>
    </p:bg>
    <p:spTree>
      <p:nvGrpSpPr>
        <p:cNvPr id="190" name="Shape 190"/>
        <p:cNvGrpSpPr/>
        <p:nvPr/>
      </p:nvGrpSpPr>
      <p:grpSpPr>
        <a:xfrm>
          <a:off x="0" y="0"/>
          <a:ext cx="0" cy="0"/>
          <a:chOff x="0" y="0"/>
          <a:chExt cx="0" cy="0"/>
        </a:xfrm>
      </p:grpSpPr>
      <p:sp>
        <p:nvSpPr>
          <p:cNvPr id="191" name="Google Shape;191;p13"/>
          <p:cNvSpPr txBox="1"/>
          <p:nvPr>
            <p:ph type="title"/>
          </p:nvPr>
        </p:nvSpPr>
        <p:spPr>
          <a:xfrm>
            <a:off x="457200" y="0"/>
            <a:ext cx="82296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onstantia"/>
              <a:buNone/>
            </a:pPr>
            <a:r>
              <a:rPr b="1" lang="en-US" sz="3200">
                <a:latin typeface="Constantia"/>
                <a:ea typeface="Constantia"/>
                <a:cs typeface="Constantia"/>
                <a:sym typeface="Constantia"/>
              </a:rPr>
              <a:t>Extra Trees Regressor</a:t>
            </a:r>
            <a:endParaRPr b="1" sz="3200">
              <a:latin typeface="Constantia"/>
              <a:ea typeface="Constantia"/>
              <a:cs typeface="Constantia"/>
              <a:sym typeface="Constantia"/>
            </a:endParaRPr>
          </a:p>
        </p:txBody>
      </p:sp>
      <p:sp>
        <p:nvSpPr>
          <p:cNvPr id="192" name="Google Shape;192;p13"/>
          <p:cNvSpPr txBox="1"/>
          <p:nvPr>
            <p:ph idx="1" type="body"/>
          </p:nvPr>
        </p:nvSpPr>
        <p:spPr>
          <a:xfrm>
            <a:off x="5771744" y="609600"/>
            <a:ext cx="3219856" cy="25146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a:latin typeface="Constantia"/>
                <a:ea typeface="Constantia"/>
                <a:cs typeface="Constantia"/>
                <a:sym typeface="Constantia"/>
              </a:rPr>
              <a:t>I have </a:t>
            </a:r>
            <a:r>
              <a:rPr lang="en-US">
                <a:solidFill>
                  <a:srgbClr val="000000"/>
                </a:solidFill>
                <a:latin typeface="Constantia"/>
                <a:ea typeface="Constantia"/>
                <a:cs typeface="Constantia"/>
                <a:sym typeface="Constantia"/>
              </a:rPr>
              <a:t>created Extra Trees Regressor model and getting 89.47% R2 score using this model.</a:t>
            </a:r>
            <a:endParaRPr>
              <a:latin typeface="Constantia"/>
              <a:ea typeface="Constantia"/>
              <a:cs typeface="Constantia"/>
              <a:sym typeface="Constantia"/>
            </a:endParaRPr>
          </a:p>
          <a:p>
            <a:pPr indent="-170180" lvl="0" marL="342900" rtl="0" algn="l">
              <a:spcBef>
                <a:spcPts val="544"/>
              </a:spcBef>
              <a:spcAft>
                <a:spcPts val="0"/>
              </a:spcAft>
              <a:buClr>
                <a:schemeClr val="dk1"/>
              </a:buClr>
              <a:buSzPct val="100000"/>
              <a:buNone/>
            </a:pPr>
            <a:r>
              <a:t/>
            </a:r>
            <a:endParaRPr/>
          </a:p>
        </p:txBody>
      </p:sp>
      <p:pic>
        <p:nvPicPr>
          <p:cNvPr id="193" name="Google Shape;193;p13"/>
          <p:cNvPicPr preferRelativeResize="0"/>
          <p:nvPr/>
        </p:nvPicPr>
        <p:blipFill rotWithShape="1">
          <a:blip r:embed="rId4">
            <a:alphaModFix/>
          </a:blip>
          <a:srcRect b="0" l="0" r="0" t="0"/>
          <a:stretch/>
        </p:blipFill>
        <p:spPr>
          <a:xfrm>
            <a:off x="76201" y="609600"/>
            <a:ext cx="3200398" cy="2590799"/>
          </a:xfrm>
          <a:prstGeom prst="rect">
            <a:avLst/>
          </a:prstGeom>
          <a:noFill/>
          <a:ln>
            <a:noFill/>
          </a:ln>
        </p:spPr>
      </p:pic>
      <p:pic>
        <p:nvPicPr>
          <p:cNvPr id="194" name="Google Shape;194;p13"/>
          <p:cNvPicPr preferRelativeResize="0"/>
          <p:nvPr/>
        </p:nvPicPr>
        <p:blipFill rotWithShape="1">
          <a:blip r:embed="rId5">
            <a:alphaModFix/>
          </a:blip>
          <a:srcRect b="0" l="0" r="0" t="0"/>
          <a:stretch/>
        </p:blipFill>
        <p:spPr>
          <a:xfrm>
            <a:off x="3276599" y="609599"/>
            <a:ext cx="2495145" cy="2590799"/>
          </a:xfrm>
          <a:prstGeom prst="rect">
            <a:avLst/>
          </a:prstGeom>
          <a:noFill/>
          <a:ln>
            <a:noFill/>
          </a:ln>
        </p:spPr>
      </p:pic>
      <p:pic>
        <p:nvPicPr>
          <p:cNvPr id="195" name="Google Shape;195;p13"/>
          <p:cNvPicPr preferRelativeResize="0"/>
          <p:nvPr/>
        </p:nvPicPr>
        <p:blipFill rotWithShape="1">
          <a:blip r:embed="rId6">
            <a:alphaModFix/>
          </a:blip>
          <a:srcRect b="0" l="0" r="0" t="0"/>
          <a:stretch/>
        </p:blipFill>
        <p:spPr>
          <a:xfrm>
            <a:off x="76201" y="4038600"/>
            <a:ext cx="3200399" cy="2514600"/>
          </a:xfrm>
          <a:prstGeom prst="rect">
            <a:avLst/>
          </a:prstGeom>
          <a:noFill/>
          <a:ln>
            <a:noFill/>
          </a:ln>
        </p:spPr>
      </p:pic>
      <p:pic>
        <p:nvPicPr>
          <p:cNvPr id="196" name="Google Shape;196;p13"/>
          <p:cNvPicPr preferRelativeResize="0"/>
          <p:nvPr/>
        </p:nvPicPr>
        <p:blipFill rotWithShape="1">
          <a:blip r:embed="rId7">
            <a:alphaModFix/>
          </a:blip>
          <a:srcRect b="0" l="0" r="0" t="0"/>
          <a:stretch/>
        </p:blipFill>
        <p:spPr>
          <a:xfrm>
            <a:off x="3276503" y="4038600"/>
            <a:ext cx="2495241" cy="2514600"/>
          </a:xfrm>
          <a:prstGeom prst="rect">
            <a:avLst/>
          </a:prstGeom>
          <a:noFill/>
          <a:ln>
            <a:noFill/>
          </a:ln>
        </p:spPr>
      </p:pic>
      <p:sp>
        <p:nvSpPr>
          <p:cNvPr id="197" name="Google Shape;197;p13"/>
          <p:cNvSpPr/>
          <p:nvPr/>
        </p:nvSpPr>
        <p:spPr>
          <a:xfrm>
            <a:off x="5867400" y="3962400"/>
            <a:ext cx="3048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nstantia"/>
                <a:ea typeface="Constantia"/>
                <a:cs typeface="Constantia"/>
                <a:sym typeface="Constantia"/>
              </a:rPr>
              <a:t>Created Gradient Boosting Regressor model and getting 92.63% R2 score using this model</a:t>
            </a:r>
            <a:endParaRPr/>
          </a:p>
        </p:txBody>
      </p:sp>
      <p:sp>
        <p:nvSpPr>
          <p:cNvPr id="198" name="Google Shape;198;p13"/>
          <p:cNvSpPr/>
          <p:nvPr/>
        </p:nvSpPr>
        <p:spPr>
          <a:xfrm>
            <a:off x="1696528" y="3260675"/>
            <a:ext cx="575471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onstantia"/>
                <a:ea typeface="Constantia"/>
                <a:cs typeface="Constantia"/>
                <a:sym typeface="Constantia"/>
              </a:rPr>
              <a:t>Gradient Boosting Regressor</a:t>
            </a:r>
            <a:endParaRPr sz="32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0000"/>
          </a:blip>
          <a:stretch>
            <a:fillRect/>
          </a:stretch>
        </a:blipFill>
      </p:bgPr>
    </p:bg>
    <p:spTree>
      <p:nvGrpSpPr>
        <p:cNvPr id="202" name="Shape 202"/>
        <p:cNvGrpSpPr/>
        <p:nvPr/>
      </p:nvGrpSpPr>
      <p:grpSpPr>
        <a:xfrm>
          <a:off x="0" y="0"/>
          <a:ext cx="0" cy="0"/>
          <a:chOff x="0" y="0"/>
          <a:chExt cx="0" cy="0"/>
        </a:xfrm>
      </p:grpSpPr>
      <p:sp>
        <p:nvSpPr>
          <p:cNvPr id="203" name="Google Shape;203;p14"/>
          <p:cNvSpPr txBox="1"/>
          <p:nvPr>
            <p:ph type="title"/>
          </p:nvPr>
        </p:nvSpPr>
        <p:spPr>
          <a:xfrm>
            <a:off x="533400" y="-152400"/>
            <a:ext cx="8229600" cy="96184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onstantia"/>
              <a:buNone/>
            </a:pPr>
            <a:r>
              <a:rPr b="1" lang="en-US" sz="3200">
                <a:latin typeface="Constantia"/>
                <a:ea typeface="Constantia"/>
                <a:cs typeface="Constantia"/>
                <a:sym typeface="Constantia"/>
              </a:rPr>
              <a:t>Extreme Gradient Boosting Regressor </a:t>
            </a:r>
            <a:endParaRPr/>
          </a:p>
        </p:txBody>
      </p:sp>
      <p:sp>
        <p:nvSpPr>
          <p:cNvPr id="204" name="Google Shape;204;p14"/>
          <p:cNvSpPr txBox="1"/>
          <p:nvPr>
            <p:ph idx="1" type="body"/>
          </p:nvPr>
        </p:nvSpPr>
        <p:spPr>
          <a:xfrm>
            <a:off x="6248400" y="838201"/>
            <a:ext cx="2743200" cy="25146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latin typeface="Times New Roman"/>
                <a:ea typeface="Times New Roman"/>
                <a:cs typeface="Times New Roman"/>
                <a:sym typeface="Times New Roman"/>
              </a:rPr>
              <a:t>Created Extreme Gradient Boosting Regressor model and getting 89.16% R2 score using this model.</a:t>
            </a:r>
            <a:endParaRPr/>
          </a:p>
          <a:p>
            <a:pPr indent="-185420" lvl="0" marL="342900" rtl="0" algn="l">
              <a:spcBef>
                <a:spcPts val="496"/>
              </a:spcBef>
              <a:spcAft>
                <a:spcPts val="0"/>
              </a:spcAft>
              <a:buClr>
                <a:schemeClr val="dk1"/>
              </a:buClr>
              <a:buSzPct val="100000"/>
              <a:buNone/>
            </a:pPr>
            <a:r>
              <a:t/>
            </a:r>
            <a:endParaRPr/>
          </a:p>
        </p:txBody>
      </p:sp>
      <p:pic>
        <p:nvPicPr>
          <p:cNvPr id="205" name="Google Shape;205;p14"/>
          <p:cNvPicPr preferRelativeResize="0"/>
          <p:nvPr/>
        </p:nvPicPr>
        <p:blipFill rotWithShape="1">
          <a:blip r:embed="rId4">
            <a:alphaModFix/>
          </a:blip>
          <a:srcRect b="0" l="0" r="0" t="0"/>
          <a:stretch/>
        </p:blipFill>
        <p:spPr>
          <a:xfrm>
            <a:off x="192657" y="838200"/>
            <a:ext cx="3312543" cy="2514600"/>
          </a:xfrm>
          <a:prstGeom prst="rect">
            <a:avLst/>
          </a:prstGeom>
          <a:noFill/>
          <a:ln>
            <a:noFill/>
          </a:ln>
        </p:spPr>
      </p:pic>
      <p:pic>
        <p:nvPicPr>
          <p:cNvPr id="206" name="Google Shape;206;p14"/>
          <p:cNvPicPr preferRelativeResize="0"/>
          <p:nvPr/>
        </p:nvPicPr>
        <p:blipFill rotWithShape="1">
          <a:blip r:embed="rId5">
            <a:alphaModFix/>
          </a:blip>
          <a:srcRect b="0" l="0" r="0" t="0"/>
          <a:stretch/>
        </p:blipFill>
        <p:spPr>
          <a:xfrm>
            <a:off x="3493697" y="838200"/>
            <a:ext cx="2645665" cy="2514600"/>
          </a:xfrm>
          <a:prstGeom prst="rect">
            <a:avLst/>
          </a:prstGeom>
          <a:noFill/>
          <a:ln>
            <a:noFill/>
          </a:ln>
        </p:spPr>
      </p:pic>
      <p:pic>
        <p:nvPicPr>
          <p:cNvPr id="207" name="Google Shape;207;p14"/>
          <p:cNvPicPr preferRelativeResize="0"/>
          <p:nvPr/>
        </p:nvPicPr>
        <p:blipFill rotWithShape="1">
          <a:blip r:embed="rId6">
            <a:alphaModFix/>
          </a:blip>
          <a:srcRect b="0" l="0" r="0" t="0"/>
          <a:stretch/>
        </p:blipFill>
        <p:spPr>
          <a:xfrm>
            <a:off x="192657" y="4038600"/>
            <a:ext cx="3312543" cy="2498548"/>
          </a:xfrm>
          <a:prstGeom prst="rect">
            <a:avLst/>
          </a:prstGeom>
          <a:noFill/>
          <a:ln>
            <a:noFill/>
          </a:ln>
        </p:spPr>
      </p:pic>
      <p:pic>
        <p:nvPicPr>
          <p:cNvPr id="208" name="Google Shape;208;p14"/>
          <p:cNvPicPr preferRelativeResize="0"/>
          <p:nvPr/>
        </p:nvPicPr>
        <p:blipFill rotWithShape="1">
          <a:blip r:embed="rId7">
            <a:alphaModFix/>
          </a:blip>
          <a:srcRect b="0" l="0" r="0" t="0"/>
          <a:stretch/>
        </p:blipFill>
        <p:spPr>
          <a:xfrm>
            <a:off x="3505200" y="4038600"/>
            <a:ext cx="2645665" cy="2498548"/>
          </a:xfrm>
          <a:prstGeom prst="rect">
            <a:avLst/>
          </a:prstGeom>
          <a:noFill/>
          <a:ln>
            <a:noFill/>
          </a:ln>
        </p:spPr>
      </p:pic>
      <p:sp>
        <p:nvSpPr>
          <p:cNvPr id="209" name="Google Shape;209;p14"/>
          <p:cNvSpPr/>
          <p:nvPr/>
        </p:nvSpPr>
        <p:spPr>
          <a:xfrm>
            <a:off x="6248400" y="4114800"/>
            <a:ext cx="2667000"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onstantia"/>
                <a:ea typeface="Constantia"/>
                <a:cs typeface="Constantia"/>
                <a:sym typeface="Constantia"/>
              </a:rPr>
              <a:t>Created Bagging Regressor model and getting 87.94% R2 score using this model</a:t>
            </a:r>
            <a:r>
              <a:rPr lang="en-US" sz="1800">
                <a:solidFill>
                  <a:schemeClr val="dk1"/>
                </a:solidFill>
                <a:latin typeface="Times New Roman"/>
                <a:ea typeface="Times New Roman"/>
                <a:cs typeface="Times New Roman"/>
                <a:sym typeface="Times New Roman"/>
              </a:rPr>
              <a:t>.</a:t>
            </a:r>
            <a:endParaRPr/>
          </a:p>
        </p:txBody>
      </p:sp>
      <p:sp>
        <p:nvSpPr>
          <p:cNvPr id="210" name="Google Shape;210;p14"/>
          <p:cNvSpPr/>
          <p:nvPr/>
        </p:nvSpPr>
        <p:spPr>
          <a:xfrm>
            <a:off x="2944952" y="3352800"/>
            <a:ext cx="376615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onstantia"/>
                <a:ea typeface="Constantia"/>
                <a:cs typeface="Constantia"/>
                <a:sym typeface="Constantia"/>
              </a:rPr>
              <a:t>Bagging Regressor</a:t>
            </a:r>
            <a:endParaRPr sz="32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15"/>
          <p:cNvSpPr txBox="1"/>
          <p:nvPr>
            <p:ph type="title"/>
          </p:nvPr>
        </p:nvSpPr>
        <p:spPr>
          <a:xfrm>
            <a:off x="533400" y="381000"/>
            <a:ext cx="82296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onstantia"/>
              <a:buNone/>
            </a:pPr>
            <a:r>
              <a:rPr b="1" lang="en-US" sz="3600">
                <a:latin typeface="Constantia"/>
                <a:ea typeface="Constantia"/>
                <a:cs typeface="Constantia"/>
                <a:sym typeface="Constantia"/>
              </a:rPr>
              <a:t>Model Selection</a:t>
            </a:r>
            <a:endParaRPr b="1" sz="3600">
              <a:latin typeface="Constantia"/>
              <a:ea typeface="Constantia"/>
              <a:cs typeface="Constantia"/>
              <a:sym typeface="Constantia"/>
            </a:endParaRPr>
          </a:p>
        </p:txBody>
      </p:sp>
      <p:sp>
        <p:nvSpPr>
          <p:cNvPr id="216" name="Google Shape;216;p15"/>
          <p:cNvSpPr txBox="1"/>
          <p:nvPr>
            <p:ph idx="1" type="body"/>
          </p:nvPr>
        </p:nvSpPr>
        <p:spPr>
          <a:xfrm>
            <a:off x="5644999" y="1066800"/>
            <a:ext cx="3276600" cy="2286000"/>
          </a:xfrm>
          <a:prstGeom prst="rect">
            <a:avLst/>
          </a:prstGeom>
          <a:noFill/>
          <a:ln>
            <a:noFill/>
          </a:ln>
        </p:spPr>
        <p:txBody>
          <a:bodyPr anchorCtr="0" anchor="t" bIns="45700" lIns="91425" spcFirstLastPara="1" rIns="91425" wrap="square" tIns="45700">
            <a:normAutofit fontScale="40000" lnSpcReduction="20000"/>
          </a:bodyPr>
          <a:lstStyle/>
          <a:p>
            <a:pPr indent="-342900" lvl="0" marL="342900" rtl="0" algn="l">
              <a:spcBef>
                <a:spcPts val="0"/>
              </a:spcBef>
              <a:spcAft>
                <a:spcPts val="0"/>
              </a:spcAft>
              <a:buClr>
                <a:schemeClr val="dk1"/>
              </a:buClr>
              <a:buSzPct val="100000"/>
              <a:buChar char="•"/>
            </a:pPr>
            <a:r>
              <a:rPr lang="en-US" sz="4200">
                <a:latin typeface="Constantia"/>
                <a:ea typeface="Constantia"/>
                <a:cs typeface="Constantia"/>
                <a:sym typeface="Constantia"/>
              </a:rPr>
              <a:t>From the difference between R2 score and Cross Validation score </a:t>
            </a:r>
            <a:r>
              <a:rPr lang="en-US" sz="4200">
                <a:solidFill>
                  <a:srgbClr val="000000"/>
                </a:solidFill>
                <a:latin typeface="Constantia"/>
                <a:ea typeface="Constantia"/>
                <a:cs typeface="Constantia"/>
                <a:sym typeface="Constantia"/>
              </a:rPr>
              <a:t>I can conclude that Lasso Regressor as my best fitting model as it is giving less difference compare to other models. Let's perform Hyperparameter tuning to increase the model accuracy.</a:t>
            </a:r>
            <a:endParaRPr sz="4200">
              <a:latin typeface="Constantia"/>
              <a:ea typeface="Constantia"/>
              <a:cs typeface="Constantia"/>
              <a:sym typeface="Constantia"/>
            </a:endParaRPr>
          </a:p>
          <a:p>
            <a:pPr indent="-261620" lvl="0" marL="342900" rtl="0" algn="l">
              <a:spcBef>
                <a:spcPts val="256"/>
              </a:spcBef>
              <a:spcAft>
                <a:spcPts val="0"/>
              </a:spcAft>
              <a:buClr>
                <a:schemeClr val="dk1"/>
              </a:buClr>
              <a:buSzPct val="100000"/>
              <a:buNone/>
            </a:pPr>
            <a:r>
              <a:t/>
            </a:r>
            <a:endParaRPr>
              <a:latin typeface="Constantia"/>
              <a:ea typeface="Constantia"/>
              <a:cs typeface="Constantia"/>
              <a:sym typeface="Constantia"/>
            </a:endParaRPr>
          </a:p>
        </p:txBody>
      </p:sp>
      <p:pic>
        <p:nvPicPr>
          <p:cNvPr id="217" name="Google Shape;217;p15"/>
          <p:cNvPicPr preferRelativeResize="0"/>
          <p:nvPr/>
        </p:nvPicPr>
        <p:blipFill rotWithShape="1">
          <a:blip r:embed="rId4">
            <a:alphaModFix/>
          </a:blip>
          <a:srcRect b="0" l="0" r="0" t="0"/>
          <a:stretch/>
        </p:blipFill>
        <p:spPr>
          <a:xfrm>
            <a:off x="199845" y="1135811"/>
            <a:ext cx="5252049" cy="2286000"/>
          </a:xfrm>
          <a:prstGeom prst="rect">
            <a:avLst/>
          </a:prstGeom>
          <a:noFill/>
          <a:ln>
            <a:noFill/>
          </a:ln>
        </p:spPr>
      </p:pic>
      <p:pic>
        <p:nvPicPr>
          <p:cNvPr id="218" name="Google Shape;218;p15"/>
          <p:cNvPicPr preferRelativeResize="0"/>
          <p:nvPr/>
        </p:nvPicPr>
        <p:blipFill rotWithShape="1">
          <a:blip r:embed="rId5">
            <a:alphaModFix/>
          </a:blip>
          <a:srcRect b="0" l="0" r="0" t="0"/>
          <a:stretch/>
        </p:blipFill>
        <p:spPr>
          <a:xfrm>
            <a:off x="222849" y="3505200"/>
            <a:ext cx="5257799" cy="2895600"/>
          </a:xfrm>
          <a:prstGeom prst="rect">
            <a:avLst/>
          </a:prstGeom>
          <a:noFill/>
          <a:ln>
            <a:noFill/>
          </a:ln>
        </p:spPr>
      </p:pic>
      <p:sp>
        <p:nvSpPr>
          <p:cNvPr id="219" name="Google Shape;219;p15"/>
          <p:cNvSpPr/>
          <p:nvPr/>
        </p:nvSpPr>
        <p:spPr>
          <a:xfrm>
            <a:off x="5644999" y="4761361"/>
            <a:ext cx="32766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 have used GridSearchCV to get the best parameters of Bagging Regressor. And used all the obtained parameters to get the accuracy of final model.</a:t>
            </a:r>
            <a:endParaRPr/>
          </a:p>
        </p:txBody>
      </p:sp>
      <p:sp>
        <p:nvSpPr>
          <p:cNvPr id="220" name="Google Shape;220;p15"/>
          <p:cNvSpPr/>
          <p:nvPr/>
        </p:nvSpPr>
        <p:spPr>
          <a:xfrm>
            <a:off x="5536720" y="3429000"/>
            <a:ext cx="3493157"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onstantia"/>
                <a:ea typeface="Constantia"/>
                <a:cs typeface="Constantia"/>
                <a:sym typeface="Constantia"/>
              </a:rPr>
              <a:t>Hyper Parameter Tuning</a:t>
            </a:r>
            <a:endParaRPr sz="32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5000"/>
          </a:blip>
          <a:stretch>
            <a:fillRect/>
          </a:stretch>
        </a:blipFill>
      </p:bgPr>
    </p:bg>
    <p:spTree>
      <p:nvGrpSpPr>
        <p:cNvPr id="224" name="Shape 224"/>
        <p:cNvGrpSpPr/>
        <p:nvPr/>
      </p:nvGrpSpPr>
      <p:grpSpPr>
        <a:xfrm>
          <a:off x="0" y="0"/>
          <a:ext cx="0" cy="0"/>
          <a:chOff x="0" y="0"/>
          <a:chExt cx="0" cy="0"/>
        </a:xfrm>
      </p:grpSpPr>
      <p:sp>
        <p:nvSpPr>
          <p:cNvPr id="225" name="Google Shape;225;p16"/>
          <p:cNvSpPr txBox="1"/>
          <p:nvPr>
            <p:ph type="title"/>
          </p:nvPr>
        </p:nvSpPr>
        <p:spPr>
          <a:xfrm>
            <a:off x="457200" y="-152400"/>
            <a:ext cx="8229600" cy="83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onstantia"/>
              <a:buNone/>
            </a:pPr>
            <a:r>
              <a:rPr b="1" lang="en-US" sz="3600">
                <a:latin typeface="Constantia"/>
                <a:ea typeface="Constantia"/>
                <a:cs typeface="Constantia"/>
                <a:sym typeface="Constantia"/>
              </a:rPr>
              <a:t>Creating Final Model After Tuning</a:t>
            </a:r>
            <a:endParaRPr b="1" sz="3600">
              <a:latin typeface="Constantia"/>
              <a:ea typeface="Constantia"/>
              <a:cs typeface="Constantia"/>
              <a:sym typeface="Constantia"/>
            </a:endParaRPr>
          </a:p>
        </p:txBody>
      </p:sp>
      <p:sp>
        <p:nvSpPr>
          <p:cNvPr id="226" name="Google Shape;226;p16"/>
          <p:cNvSpPr txBox="1"/>
          <p:nvPr>
            <p:ph idx="1" type="body"/>
          </p:nvPr>
        </p:nvSpPr>
        <p:spPr>
          <a:xfrm>
            <a:off x="6019800" y="581564"/>
            <a:ext cx="2971800" cy="2411082"/>
          </a:xfrm>
          <a:prstGeom prst="rect">
            <a:avLst/>
          </a:prstGeom>
          <a:noFill/>
          <a:ln>
            <a:noFill/>
          </a:ln>
        </p:spPr>
        <p:txBody>
          <a:bodyPr anchorCtr="0" anchor="t" bIns="45700" lIns="91425" spcFirstLastPara="1" rIns="91425" wrap="square" tIns="45700">
            <a:normAutofit fontScale="47500" lnSpcReduction="20000"/>
          </a:bodyPr>
          <a:lstStyle/>
          <a:p>
            <a:pPr indent="-342900" lvl="0" marL="342900" rtl="0" algn="l">
              <a:spcBef>
                <a:spcPts val="0"/>
              </a:spcBef>
              <a:spcAft>
                <a:spcPts val="0"/>
              </a:spcAft>
              <a:buClr>
                <a:srgbClr val="000000"/>
              </a:buClr>
              <a:buSzPct val="100000"/>
              <a:buChar char="•"/>
            </a:pPr>
            <a:r>
              <a:rPr lang="en-US">
                <a:solidFill>
                  <a:srgbClr val="000000"/>
                </a:solidFill>
                <a:latin typeface="Constantia"/>
                <a:ea typeface="Constantia"/>
                <a:cs typeface="Constantia"/>
                <a:sym typeface="Constantia"/>
              </a:rPr>
              <a:t>The R2 score of Bagging Regressor has been increased after tuning the model. It is giving R2 score as 86.13% which is very good. The plot gives some strong linear relation between test and predicted values. Also, I can notice the MAE, MSE and RMSE values have been reduced. Which means that our model trained well.</a:t>
            </a:r>
            <a:endParaRPr>
              <a:latin typeface="Constantia"/>
              <a:ea typeface="Constantia"/>
              <a:cs typeface="Constantia"/>
              <a:sym typeface="Constantia"/>
            </a:endParaRPr>
          </a:p>
          <a:p>
            <a:pPr indent="-246380" lvl="0" marL="342900" rtl="0" algn="l">
              <a:spcBef>
                <a:spcPts val="304"/>
              </a:spcBef>
              <a:spcAft>
                <a:spcPts val="0"/>
              </a:spcAft>
              <a:buClr>
                <a:schemeClr val="dk1"/>
              </a:buClr>
              <a:buSzPct val="100000"/>
              <a:buNone/>
            </a:pPr>
            <a:r>
              <a:t/>
            </a:r>
            <a:endParaRPr>
              <a:latin typeface="Constantia"/>
              <a:ea typeface="Constantia"/>
              <a:cs typeface="Constantia"/>
              <a:sym typeface="Constantia"/>
            </a:endParaRPr>
          </a:p>
        </p:txBody>
      </p:sp>
      <p:pic>
        <p:nvPicPr>
          <p:cNvPr id="227" name="Google Shape;227;p16"/>
          <p:cNvPicPr preferRelativeResize="0"/>
          <p:nvPr/>
        </p:nvPicPr>
        <p:blipFill rotWithShape="1">
          <a:blip r:embed="rId4">
            <a:alphaModFix/>
          </a:blip>
          <a:srcRect b="0" l="0" r="0" t="0"/>
          <a:stretch/>
        </p:blipFill>
        <p:spPr>
          <a:xfrm>
            <a:off x="209910" y="581564"/>
            <a:ext cx="3239218" cy="2411082"/>
          </a:xfrm>
          <a:prstGeom prst="rect">
            <a:avLst/>
          </a:prstGeom>
          <a:noFill/>
          <a:ln>
            <a:noFill/>
          </a:ln>
        </p:spPr>
      </p:pic>
      <p:pic>
        <p:nvPicPr>
          <p:cNvPr id="228" name="Google Shape;228;p16"/>
          <p:cNvPicPr preferRelativeResize="0"/>
          <p:nvPr/>
        </p:nvPicPr>
        <p:blipFill rotWithShape="1">
          <a:blip r:embed="rId5">
            <a:alphaModFix/>
          </a:blip>
          <a:srcRect b="0" l="0" r="0" t="0"/>
          <a:stretch/>
        </p:blipFill>
        <p:spPr>
          <a:xfrm>
            <a:off x="3505200" y="581564"/>
            <a:ext cx="2514600" cy="2411082"/>
          </a:xfrm>
          <a:prstGeom prst="rect">
            <a:avLst/>
          </a:prstGeom>
          <a:noFill/>
          <a:ln>
            <a:noFill/>
          </a:ln>
        </p:spPr>
      </p:pic>
      <p:sp>
        <p:nvSpPr>
          <p:cNvPr id="229" name="Google Shape;229;p16"/>
          <p:cNvSpPr/>
          <p:nvPr/>
        </p:nvSpPr>
        <p:spPr>
          <a:xfrm>
            <a:off x="0" y="2967092"/>
            <a:ext cx="91440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onstantia"/>
                <a:ea typeface="Constantia"/>
                <a:cs typeface="Constantia"/>
                <a:sym typeface="Constantia"/>
              </a:rPr>
              <a:t>Saving the final model and predicting the sale price for test data</a:t>
            </a:r>
            <a:endParaRPr sz="2400">
              <a:solidFill>
                <a:schemeClr val="dk1"/>
              </a:solidFill>
              <a:latin typeface="Calibri"/>
              <a:ea typeface="Calibri"/>
              <a:cs typeface="Calibri"/>
              <a:sym typeface="Calibri"/>
            </a:endParaRPr>
          </a:p>
        </p:txBody>
      </p:sp>
      <p:pic>
        <p:nvPicPr>
          <p:cNvPr id="230" name="Google Shape;230;p16"/>
          <p:cNvPicPr preferRelativeResize="0"/>
          <p:nvPr/>
        </p:nvPicPr>
        <p:blipFill rotWithShape="1">
          <a:blip r:embed="rId6">
            <a:alphaModFix/>
          </a:blip>
          <a:srcRect b="0" l="0" r="0" t="0"/>
          <a:stretch/>
        </p:blipFill>
        <p:spPr>
          <a:xfrm>
            <a:off x="179719" y="3763583"/>
            <a:ext cx="5840082" cy="2865817"/>
          </a:xfrm>
          <a:prstGeom prst="rect">
            <a:avLst/>
          </a:prstGeom>
          <a:noFill/>
          <a:ln>
            <a:noFill/>
          </a:ln>
        </p:spPr>
      </p:pic>
      <p:sp>
        <p:nvSpPr>
          <p:cNvPr id="231" name="Google Shape;231;p16"/>
          <p:cNvSpPr/>
          <p:nvPr/>
        </p:nvSpPr>
        <p:spPr>
          <a:xfrm>
            <a:off x="6186577" y="3365337"/>
            <a:ext cx="2590800" cy="329320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I have saved my final best model using joblib library in .pkl format, and loaded saved model for predictions. </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I have predicted the SalePrice for test dataset using saved model of trained dataset and getting good predictions. I have saved my predictions in csv format for further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17"/>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400"/>
              <a:buFont typeface="Constantia"/>
              <a:buNone/>
            </a:pPr>
            <a:r>
              <a:rPr b="1" lang="en-US" sz="5400">
                <a:latin typeface="Constantia"/>
                <a:ea typeface="Constantia"/>
                <a:cs typeface="Constantia"/>
                <a:sym typeface="Constantia"/>
              </a:rPr>
              <a:t>Conclusion</a:t>
            </a:r>
            <a:endParaRPr b="1" sz="5400">
              <a:latin typeface="Constantia"/>
              <a:ea typeface="Constantia"/>
              <a:cs typeface="Constantia"/>
              <a:sym typeface="Constantia"/>
            </a:endParaRPr>
          </a:p>
        </p:txBody>
      </p:sp>
      <p:sp>
        <p:nvSpPr>
          <p:cNvPr id="237" name="Google Shape;237;p17"/>
          <p:cNvSpPr txBox="1"/>
          <p:nvPr>
            <p:ph idx="1" type="body"/>
          </p:nvPr>
        </p:nvSpPr>
        <p:spPr>
          <a:xfrm>
            <a:off x="457200" y="609600"/>
            <a:ext cx="8229600" cy="541020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Noto Sans Symbols"/>
              <a:buChar char="❖"/>
            </a:pPr>
            <a:r>
              <a:rPr lang="en-US" sz="1600">
                <a:latin typeface="Constantia"/>
                <a:ea typeface="Constantia"/>
                <a:cs typeface="Constantia"/>
                <a:sym typeface="Constantia"/>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endParaRPr/>
          </a:p>
          <a:p>
            <a:pPr indent="-285750" lvl="0" marL="285750" rtl="0" algn="l">
              <a:spcBef>
                <a:spcPts val="320"/>
              </a:spcBef>
              <a:spcAft>
                <a:spcPts val="0"/>
              </a:spcAft>
              <a:buClr>
                <a:schemeClr val="dk1"/>
              </a:buClr>
              <a:buSzPts val="1600"/>
              <a:buFont typeface="Noto Sans Symbols"/>
              <a:buChar char="❖"/>
            </a:pPr>
            <a:r>
              <a:rPr lang="en-US" sz="1600">
                <a:latin typeface="Constantia"/>
                <a:ea typeface="Constantia"/>
                <a:cs typeface="Constantia"/>
                <a:sym typeface="Constantia"/>
              </a:rPr>
              <a:t>We have got good prediction results. After using hyper parameter tuning, the best model value increased  and the R2 score was good, also the errors decreased which means no over-fitting issue. And predicted the sale price for test data using saved best model.</a:t>
            </a:r>
            <a:endParaRPr sz="1600">
              <a:latin typeface="Constantia"/>
              <a:ea typeface="Constantia"/>
              <a:cs typeface="Constantia"/>
              <a:sym typeface="Constantia"/>
            </a:endParaRPr>
          </a:p>
          <a:p>
            <a:pPr indent="-285750" lvl="0" marL="285750" rtl="0" algn="l">
              <a:spcBef>
                <a:spcPts val="320"/>
              </a:spcBef>
              <a:spcAft>
                <a:spcPts val="0"/>
              </a:spcAft>
              <a:buClr>
                <a:srgbClr val="000000"/>
              </a:buClr>
              <a:buSzPts val="1600"/>
              <a:buFont typeface="Noto Sans Symbols"/>
              <a:buChar char="❖"/>
            </a:pPr>
            <a:r>
              <a:rPr lang="en-US" sz="1600">
                <a:solidFill>
                  <a:srgbClr val="000000"/>
                </a:solidFill>
                <a:latin typeface="Constantia"/>
                <a:ea typeface="Constantia"/>
                <a:cs typeface="Constantia"/>
                <a:sym typeface="Constantia"/>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endParaRPr sz="1600">
              <a:solidFill>
                <a:srgbClr val="000000"/>
              </a:solidFill>
              <a:latin typeface="Constantia"/>
              <a:ea typeface="Constantia"/>
              <a:cs typeface="Constantia"/>
              <a:sym typeface="Constantia"/>
            </a:endParaRPr>
          </a:p>
          <a:p>
            <a:pPr indent="-285750" lvl="0" marL="285750" rtl="0" algn="l">
              <a:spcBef>
                <a:spcPts val="320"/>
              </a:spcBef>
              <a:spcAft>
                <a:spcPts val="0"/>
              </a:spcAft>
              <a:buClr>
                <a:schemeClr val="dk1"/>
              </a:buClr>
              <a:buSzPts val="1600"/>
              <a:buFont typeface="Noto Sans Symbols"/>
              <a:buChar char="❖"/>
            </a:pPr>
            <a:r>
              <a:rPr lang="en-US" sz="1600">
                <a:latin typeface="Constantia"/>
                <a:ea typeface="Constantia"/>
                <a:cs typeface="Constantia"/>
                <a:sym typeface="Constantia"/>
              </a:rPr>
              <a:t>As a recommendation, 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should take into consideration the features that were deemed as most important as seen in this study  which might help them estimate the house price better.</a:t>
            </a:r>
            <a:endParaRPr/>
          </a:p>
          <a:p>
            <a:pPr indent="-241300" lvl="0" marL="342900" rtl="0" algn="l">
              <a:spcBef>
                <a:spcPts val="320"/>
              </a:spcBef>
              <a:spcAft>
                <a:spcPts val="0"/>
              </a:spcAft>
              <a:buClr>
                <a:schemeClr val="dk1"/>
              </a:buClr>
              <a:buSzPts val="1600"/>
              <a:buNone/>
            </a:pPr>
            <a:r>
              <a:t/>
            </a:r>
            <a:endParaRPr sz="1600"/>
          </a:p>
        </p:txBody>
      </p:sp>
      <p:pic>
        <p:nvPicPr>
          <p:cNvPr descr="Thank You Images – Browse 202,846 Stock Photos, Vectors, and Video | Adobe  Stock" id="238" name="Google Shape;238;p17"/>
          <p:cNvPicPr preferRelativeResize="0"/>
          <p:nvPr/>
        </p:nvPicPr>
        <p:blipFill rotWithShape="1">
          <a:blip r:embed="rId4">
            <a:alphaModFix/>
          </a:blip>
          <a:srcRect b="25032" l="11294" r="10877" t="24660"/>
          <a:stretch/>
        </p:blipFill>
        <p:spPr>
          <a:xfrm>
            <a:off x="4800600" y="4727275"/>
            <a:ext cx="3657600" cy="9456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5000"/>
          </a:blip>
          <a:stretch>
            <a:fillRect/>
          </a:stretch>
        </a:blipFill>
      </p:bgPr>
    </p:bg>
    <p:spTree>
      <p:nvGrpSpPr>
        <p:cNvPr id="94" name="Shape 94"/>
        <p:cNvGrpSpPr/>
        <p:nvPr/>
      </p:nvGrpSpPr>
      <p:grpSpPr>
        <a:xfrm>
          <a:off x="0" y="0"/>
          <a:ext cx="0" cy="0"/>
          <a:chOff x="0" y="0"/>
          <a:chExt cx="0" cy="0"/>
        </a:xfrm>
      </p:grpSpPr>
      <p:sp>
        <p:nvSpPr>
          <p:cNvPr id="95" name="Google Shape;95;p2"/>
          <p:cNvSpPr txBox="1"/>
          <p:nvPr>
            <p:ph type="title"/>
          </p:nvPr>
        </p:nvSpPr>
        <p:spPr>
          <a:xfrm>
            <a:off x="5334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onstantia"/>
              <a:buNone/>
            </a:pPr>
            <a:r>
              <a:rPr b="1" lang="en-US">
                <a:latin typeface="Constantia"/>
                <a:ea typeface="Constantia"/>
                <a:cs typeface="Constantia"/>
                <a:sym typeface="Constantia"/>
              </a:rPr>
              <a:t>Index</a:t>
            </a:r>
            <a:endParaRPr b="1">
              <a:latin typeface="Constantia"/>
              <a:ea typeface="Constantia"/>
              <a:cs typeface="Constantia"/>
              <a:sym typeface="Constantia"/>
            </a:endParaRPr>
          </a:p>
        </p:txBody>
      </p:sp>
      <p:sp>
        <p:nvSpPr>
          <p:cNvPr id="96" name="Google Shape;96;p2"/>
          <p:cNvSpPr txBox="1"/>
          <p:nvPr>
            <p:ph idx="1" type="body"/>
          </p:nvPr>
        </p:nvSpPr>
        <p:spPr>
          <a:xfrm>
            <a:off x="457200" y="1219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Font typeface="Noto Sans Symbols"/>
              <a:buChar char="▪"/>
            </a:pPr>
            <a:r>
              <a:rPr lang="en-US" sz="1800">
                <a:latin typeface="Constantia"/>
                <a:ea typeface="Constantia"/>
                <a:cs typeface="Constantia"/>
                <a:sym typeface="Constantia"/>
              </a:rPr>
              <a:t>Introduction</a:t>
            </a:r>
            <a:endParaRPr/>
          </a:p>
          <a:p>
            <a:pPr indent="-342900" lvl="0" marL="342900" rtl="0" algn="l">
              <a:spcBef>
                <a:spcPts val="360"/>
              </a:spcBef>
              <a:spcAft>
                <a:spcPts val="0"/>
              </a:spcAft>
              <a:buClr>
                <a:schemeClr val="dk1"/>
              </a:buClr>
              <a:buSzPts val="1800"/>
              <a:buFont typeface="Noto Sans Symbols"/>
              <a:buChar char="▪"/>
            </a:pPr>
            <a:r>
              <a:rPr lang="en-US" sz="1800">
                <a:latin typeface="Constantia"/>
                <a:ea typeface="Constantia"/>
                <a:cs typeface="Constantia"/>
                <a:sym typeface="Constantia"/>
              </a:rPr>
              <a:t>Problem Statement</a:t>
            </a:r>
            <a:endParaRPr/>
          </a:p>
          <a:p>
            <a:pPr indent="-342900" lvl="0" marL="342900" rtl="0" algn="l">
              <a:spcBef>
                <a:spcPts val="360"/>
              </a:spcBef>
              <a:spcAft>
                <a:spcPts val="0"/>
              </a:spcAft>
              <a:buClr>
                <a:schemeClr val="dk1"/>
              </a:buClr>
              <a:buSzPts val="1800"/>
              <a:buFont typeface="Noto Sans Symbols"/>
              <a:buChar char="▪"/>
            </a:pPr>
            <a:r>
              <a:rPr lang="en-US" sz="1800">
                <a:latin typeface="Constantia"/>
                <a:ea typeface="Constantia"/>
                <a:cs typeface="Constantia"/>
                <a:sym typeface="Constantia"/>
              </a:rPr>
              <a:t>Problem Understanding</a:t>
            </a:r>
            <a:endParaRPr/>
          </a:p>
          <a:p>
            <a:pPr indent="-342900" lvl="0" marL="342900" rtl="0" algn="l">
              <a:spcBef>
                <a:spcPts val="360"/>
              </a:spcBef>
              <a:spcAft>
                <a:spcPts val="0"/>
              </a:spcAft>
              <a:buClr>
                <a:schemeClr val="dk1"/>
              </a:buClr>
              <a:buSzPts val="1800"/>
              <a:buFont typeface="Noto Sans Symbols"/>
              <a:buChar char="▪"/>
            </a:pPr>
            <a:r>
              <a:rPr lang="en-US" sz="1800">
                <a:latin typeface="Constantia"/>
                <a:ea typeface="Constantia"/>
                <a:cs typeface="Constantia"/>
                <a:sym typeface="Constantia"/>
              </a:rPr>
              <a:t>Importance and benefits of Housing Price Prediction</a:t>
            </a:r>
            <a:endParaRPr/>
          </a:p>
          <a:p>
            <a:pPr indent="-342900" lvl="0" marL="342900" rtl="0" algn="l">
              <a:spcBef>
                <a:spcPts val="360"/>
              </a:spcBef>
              <a:spcAft>
                <a:spcPts val="0"/>
              </a:spcAft>
              <a:buClr>
                <a:schemeClr val="dk1"/>
              </a:buClr>
              <a:buSzPts val="1800"/>
              <a:buFont typeface="Noto Sans Symbols"/>
              <a:buChar char="▪"/>
            </a:pPr>
            <a:r>
              <a:rPr lang="en-US" sz="1800">
                <a:latin typeface="Constantia"/>
                <a:ea typeface="Constantia"/>
                <a:cs typeface="Constantia"/>
                <a:sym typeface="Constantia"/>
              </a:rPr>
              <a:t>Exploratory Data Analysis</a:t>
            </a:r>
            <a:endParaRPr/>
          </a:p>
          <a:p>
            <a:pPr indent="-342900" lvl="0" marL="342900" rtl="0" algn="l">
              <a:spcBef>
                <a:spcPts val="360"/>
              </a:spcBef>
              <a:spcAft>
                <a:spcPts val="0"/>
              </a:spcAft>
              <a:buClr>
                <a:schemeClr val="dk1"/>
              </a:buClr>
              <a:buSzPts val="1800"/>
              <a:buFont typeface="Noto Sans Symbols"/>
              <a:buChar char="▪"/>
            </a:pPr>
            <a:r>
              <a:rPr lang="en-US" sz="1800">
                <a:latin typeface="Constantia"/>
                <a:ea typeface="Constantia"/>
                <a:cs typeface="Constantia"/>
                <a:sym typeface="Constantia"/>
              </a:rPr>
              <a:t>Visualizations</a:t>
            </a:r>
            <a:endParaRPr/>
          </a:p>
          <a:p>
            <a:pPr indent="-342900" lvl="0" marL="342900" rtl="0" algn="l">
              <a:spcBef>
                <a:spcPts val="360"/>
              </a:spcBef>
              <a:spcAft>
                <a:spcPts val="0"/>
              </a:spcAft>
              <a:buClr>
                <a:schemeClr val="dk1"/>
              </a:buClr>
              <a:buSzPts val="1800"/>
              <a:buFont typeface="Noto Sans Symbols"/>
              <a:buChar char="▪"/>
            </a:pPr>
            <a:r>
              <a:rPr lang="en-US" sz="1800">
                <a:latin typeface="Constantia"/>
                <a:ea typeface="Constantia"/>
                <a:cs typeface="Constantia"/>
                <a:sym typeface="Constantia"/>
              </a:rPr>
              <a:t>Data Analysis Steps </a:t>
            </a:r>
            <a:endParaRPr/>
          </a:p>
          <a:p>
            <a:pPr indent="-342900" lvl="0" marL="342900" rtl="0" algn="l">
              <a:spcBef>
                <a:spcPts val="360"/>
              </a:spcBef>
              <a:spcAft>
                <a:spcPts val="0"/>
              </a:spcAft>
              <a:buClr>
                <a:schemeClr val="dk1"/>
              </a:buClr>
              <a:buSzPts val="1800"/>
              <a:buFont typeface="Noto Sans Symbols"/>
              <a:buChar char="▪"/>
            </a:pPr>
            <a:r>
              <a:rPr lang="en-US" sz="1800">
                <a:latin typeface="Constantia"/>
                <a:ea typeface="Constantia"/>
                <a:cs typeface="Constantia"/>
                <a:sym typeface="Constantia"/>
              </a:rPr>
              <a:t>Model Building</a:t>
            </a:r>
            <a:endParaRPr/>
          </a:p>
          <a:p>
            <a:pPr indent="-342900" lvl="0" marL="342900" rtl="0" algn="l">
              <a:spcBef>
                <a:spcPts val="360"/>
              </a:spcBef>
              <a:spcAft>
                <a:spcPts val="0"/>
              </a:spcAft>
              <a:buClr>
                <a:schemeClr val="dk1"/>
              </a:buClr>
              <a:buSzPts val="1800"/>
              <a:buFont typeface="Noto Sans Symbols"/>
              <a:buChar char="▪"/>
            </a:pPr>
            <a:r>
              <a:rPr lang="en-US" sz="1800">
                <a:latin typeface="Constantia"/>
                <a:ea typeface="Constantia"/>
                <a:cs typeface="Constantia"/>
                <a:sym typeface="Constantia"/>
              </a:rPr>
              <a:t>Hyper Parameter Tuning</a:t>
            </a:r>
            <a:endParaRPr/>
          </a:p>
          <a:p>
            <a:pPr indent="-342900" lvl="0" marL="342900" rtl="0" algn="l">
              <a:spcBef>
                <a:spcPts val="360"/>
              </a:spcBef>
              <a:spcAft>
                <a:spcPts val="0"/>
              </a:spcAft>
              <a:buClr>
                <a:schemeClr val="dk1"/>
              </a:buClr>
              <a:buSzPts val="1800"/>
              <a:buFont typeface="Noto Sans Symbols"/>
              <a:buChar char="▪"/>
            </a:pPr>
            <a:r>
              <a:rPr lang="en-US" sz="1800">
                <a:latin typeface="Constantia"/>
                <a:ea typeface="Constantia"/>
                <a:cs typeface="Constantia"/>
                <a:sym typeface="Constantia"/>
              </a:rPr>
              <a:t>Saving the model and prediction results</a:t>
            </a:r>
            <a:endParaRPr/>
          </a:p>
          <a:p>
            <a:pPr indent="-342900" lvl="0" marL="342900" rtl="0" algn="l">
              <a:spcBef>
                <a:spcPts val="360"/>
              </a:spcBef>
              <a:spcAft>
                <a:spcPts val="0"/>
              </a:spcAft>
              <a:buClr>
                <a:schemeClr val="dk1"/>
              </a:buClr>
              <a:buSzPts val="1800"/>
              <a:buFont typeface="Noto Sans Symbols"/>
              <a:buChar char="▪"/>
            </a:pPr>
            <a:r>
              <a:rPr lang="en-US" sz="1800">
                <a:latin typeface="Constantia"/>
                <a:ea typeface="Constantia"/>
                <a:cs typeface="Constantia"/>
                <a:sym typeface="Constantia"/>
              </a:rPr>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80000"/>
          </a:blip>
          <a:stretch>
            <a:fillRect/>
          </a:stretch>
        </a:blipFill>
      </p:bgPr>
    </p:bg>
    <p:spTree>
      <p:nvGrpSpPr>
        <p:cNvPr id="100" name="Shape 100"/>
        <p:cNvGrpSpPr/>
        <p:nvPr/>
      </p:nvGrpSpPr>
      <p:grpSpPr>
        <a:xfrm>
          <a:off x="0" y="0"/>
          <a:ext cx="0" cy="0"/>
          <a:chOff x="0" y="0"/>
          <a:chExt cx="0" cy="0"/>
        </a:xfrm>
      </p:grpSpPr>
      <p:sp>
        <p:nvSpPr>
          <p:cNvPr id="101" name="Google Shape;101;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onstantia"/>
              <a:buNone/>
            </a:pPr>
            <a:r>
              <a:rPr b="1" lang="en-US">
                <a:latin typeface="Constantia"/>
                <a:ea typeface="Constantia"/>
                <a:cs typeface="Constantia"/>
                <a:sym typeface="Constantia"/>
              </a:rPr>
              <a:t>Introduction</a:t>
            </a:r>
            <a:endParaRPr b="1">
              <a:latin typeface="Constantia"/>
              <a:ea typeface="Constantia"/>
              <a:cs typeface="Constantia"/>
              <a:sym typeface="Constantia"/>
            </a:endParaRPr>
          </a:p>
        </p:txBody>
      </p:sp>
      <p:sp>
        <p:nvSpPr>
          <p:cNvPr id="102" name="Google Shape;102;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just">
              <a:lnSpc>
                <a:spcPct val="107000"/>
              </a:lnSpc>
              <a:spcBef>
                <a:spcPts val="0"/>
              </a:spcBef>
              <a:spcAft>
                <a:spcPts val="0"/>
              </a:spcAft>
              <a:buClr>
                <a:schemeClr val="dk1"/>
              </a:buClr>
              <a:buSzPct val="100000"/>
              <a:buFont typeface="Noto Sans Symbols"/>
              <a:buChar char="✔"/>
            </a:pPr>
            <a:r>
              <a:rPr lang="en-US">
                <a:latin typeface="Constantia"/>
                <a:ea typeface="Constantia"/>
                <a:cs typeface="Constantia"/>
                <a:sym typeface="Constantia"/>
              </a:rPr>
              <a:t>Thousands of houses are sold every day. There are some questions every buyer asks himself like: What is the actual price that this house deserves? Am I paying a fair price? Also Is it the location? Is it the overall quality of the house? Is it the size? Could it be sold at a good price in future? All these questions come in to our mind when we decide to purchase a house.</a:t>
            </a:r>
            <a:endParaRPr/>
          </a:p>
          <a:p>
            <a:pPr indent="-200660" lvl="0" marL="342900" rtl="0" algn="just">
              <a:lnSpc>
                <a:spcPct val="107000"/>
              </a:lnSpc>
              <a:spcBef>
                <a:spcPts val="1248"/>
              </a:spcBef>
              <a:spcAft>
                <a:spcPts val="0"/>
              </a:spcAft>
              <a:buClr>
                <a:schemeClr val="dk1"/>
              </a:buClr>
              <a:buSzPct val="100000"/>
              <a:buNone/>
            </a:pPr>
            <a:r>
              <a:t/>
            </a:r>
            <a:endParaRPr>
              <a:latin typeface="Constantia"/>
              <a:ea typeface="Constantia"/>
              <a:cs typeface="Constantia"/>
              <a:sym typeface="Constantia"/>
            </a:endParaRPr>
          </a:p>
          <a:p>
            <a:pPr indent="-342900" lvl="0" marL="342900" rtl="0" algn="just">
              <a:lnSpc>
                <a:spcPct val="107000"/>
              </a:lnSpc>
              <a:spcBef>
                <a:spcPts val="1248"/>
              </a:spcBef>
              <a:spcAft>
                <a:spcPts val="0"/>
              </a:spcAft>
              <a:buClr>
                <a:schemeClr val="dk1"/>
              </a:buClr>
              <a:buSzPct val="100000"/>
              <a:buFont typeface="Noto Sans Symbols"/>
              <a:buChar char="✔"/>
            </a:pPr>
            <a:r>
              <a:rPr lang="en-US">
                <a:latin typeface="Constantia"/>
                <a:ea typeface="Constantia"/>
                <a:cs typeface="Constantia"/>
                <a:sym typeface="Constantia"/>
              </a:rPr>
              <a:t>In this study, 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endParaRPr/>
          </a:p>
          <a:p>
            <a:pPr indent="-200660" lvl="0" marL="342900" rtl="0" algn="l">
              <a:spcBef>
                <a:spcPts val="1248"/>
              </a:spcBef>
              <a:spcAft>
                <a:spcPts val="0"/>
              </a:spcAft>
              <a:buClr>
                <a:schemeClr val="dk1"/>
              </a:buClr>
              <a:buSzPct val="100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0000"/>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type="title"/>
          </p:nvPr>
        </p:nvSpPr>
        <p:spPr>
          <a:xfrm>
            <a:off x="457200" y="274638"/>
            <a:ext cx="8229600" cy="7921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5400"/>
              <a:buFont typeface="Constantia"/>
              <a:buNone/>
            </a:pPr>
            <a:r>
              <a:rPr b="1" lang="en-US" sz="5400">
                <a:latin typeface="Constantia"/>
                <a:ea typeface="Constantia"/>
                <a:cs typeface="Constantia"/>
                <a:sym typeface="Constantia"/>
              </a:rPr>
              <a:t>Problem Statement</a:t>
            </a:r>
            <a:endParaRPr b="1" sz="5400">
              <a:latin typeface="Constantia"/>
              <a:ea typeface="Constantia"/>
              <a:cs typeface="Constantia"/>
              <a:sym typeface="Constantia"/>
            </a:endParaRPr>
          </a:p>
        </p:txBody>
      </p:sp>
      <p:sp>
        <p:nvSpPr>
          <p:cNvPr id="108" name="Google Shape;108;p4"/>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2000">
                <a:latin typeface="Constantia"/>
                <a:ea typeface="Constantia"/>
                <a:cs typeface="Constantia"/>
                <a:sym typeface="Constantia"/>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endParaRPr/>
          </a:p>
          <a:p>
            <a:pPr indent="0" lvl="0" marL="0" rtl="0" algn="l">
              <a:spcBef>
                <a:spcPts val="400"/>
              </a:spcBef>
              <a:spcAft>
                <a:spcPts val="0"/>
              </a:spcAft>
              <a:buClr>
                <a:schemeClr val="dk1"/>
              </a:buClr>
              <a:buSzPts val="2000"/>
              <a:buNone/>
            </a:pPr>
            <a:r>
              <a:t/>
            </a:r>
            <a:endParaRPr sz="2000">
              <a:latin typeface="Constantia"/>
              <a:ea typeface="Constantia"/>
              <a:cs typeface="Constantia"/>
              <a:sym typeface="Constantia"/>
            </a:endParaRPr>
          </a:p>
          <a:p>
            <a:pPr indent="0" lvl="0" marL="0" rtl="0" algn="l">
              <a:spcBef>
                <a:spcPts val="400"/>
              </a:spcBef>
              <a:spcAft>
                <a:spcPts val="0"/>
              </a:spcAft>
              <a:buClr>
                <a:schemeClr val="dk1"/>
              </a:buClr>
              <a:buSzPts val="2000"/>
              <a:buNone/>
            </a:pPr>
            <a:r>
              <a:rPr lang="en-US" sz="2000">
                <a:latin typeface="Constantia"/>
                <a:ea typeface="Constantia"/>
                <a:cs typeface="Constantia"/>
                <a:sym typeface="Constantia"/>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endParaRPr/>
          </a:p>
          <a:p>
            <a:pPr indent="0" lvl="0" marL="0" rtl="0" algn="l">
              <a:spcBef>
                <a:spcPts val="400"/>
              </a:spcBef>
              <a:spcAft>
                <a:spcPts val="0"/>
              </a:spcAft>
              <a:buClr>
                <a:schemeClr val="dk1"/>
              </a:buClr>
              <a:buSzPts val="2000"/>
              <a:buNone/>
            </a:pPr>
            <a:r>
              <a:rPr lang="en-US" sz="2000">
                <a:latin typeface="Constantia"/>
                <a:ea typeface="Constantia"/>
                <a:cs typeface="Constantia"/>
                <a:sym typeface="Constantia"/>
              </a:rPr>
              <a:t> </a:t>
            </a:r>
            <a:endParaRPr/>
          </a:p>
          <a:p>
            <a:pPr indent="-342900" lvl="0" marL="342900" rtl="0" algn="l">
              <a:spcBef>
                <a:spcPts val="400"/>
              </a:spcBef>
              <a:spcAft>
                <a:spcPts val="0"/>
              </a:spcAft>
              <a:buClr>
                <a:schemeClr val="dk1"/>
              </a:buClr>
              <a:buSzPts val="2000"/>
              <a:buChar char="•"/>
            </a:pPr>
            <a:r>
              <a:rPr b="1" lang="en-US" sz="2000">
                <a:latin typeface="Constantia"/>
                <a:ea typeface="Constantia"/>
                <a:cs typeface="Constantia"/>
                <a:sym typeface="Constantia"/>
              </a:rPr>
              <a:t>Which variables are important to predict the price of variable? </a:t>
            </a:r>
            <a:endParaRPr/>
          </a:p>
          <a:p>
            <a:pPr indent="0" lvl="0" marL="0" rtl="0" algn="l">
              <a:spcBef>
                <a:spcPts val="400"/>
              </a:spcBef>
              <a:spcAft>
                <a:spcPts val="0"/>
              </a:spcAft>
              <a:buClr>
                <a:schemeClr val="dk1"/>
              </a:buClr>
              <a:buSzPts val="2000"/>
              <a:buNone/>
            </a:pPr>
            <a:r>
              <a:t/>
            </a:r>
            <a:endParaRPr b="1" sz="2000">
              <a:latin typeface="Constantia"/>
              <a:ea typeface="Constantia"/>
              <a:cs typeface="Constantia"/>
              <a:sym typeface="Constantia"/>
            </a:endParaRPr>
          </a:p>
          <a:p>
            <a:pPr indent="-342900" lvl="0" marL="342900" rtl="0" algn="l">
              <a:spcBef>
                <a:spcPts val="400"/>
              </a:spcBef>
              <a:spcAft>
                <a:spcPts val="0"/>
              </a:spcAft>
              <a:buClr>
                <a:schemeClr val="dk1"/>
              </a:buClr>
              <a:buSzPts val="2000"/>
              <a:buChar char="•"/>
            </a:pPr>
            <a:r>
              <a:rPr b="1" lang="en-US" sz="2000">
                <a:latin typeface="Constantia"/>
                <a:ea typeface="Constantia"/>
                <a:cs typeface="Constantia"/>
                <a:sym typeface="Constantia"/>
              </a:rPr>
              <a:t>How do these variables describe the price of the house?</a:t>
            </a:r>
            <a:endParaRPr b="1" sz="2000">
              <a:latin typeface="Constantia"/>
              <a:ea typeface="Constantia"/>
              <a:cs typeface="Constantia"/>
              <a:sym typeface="Constantia"/>
            </a:endParaRPr>
          </a:p>
          <a:p>
            <a:pPr indent="0" lvl="0" marL="0" rtl="0" algn="l">
              <a:spcBef>
                <a:spcPts val="480"/>
              </a:spcBef>
              <a:spcAft>
                <a:spcPts val="0"/>
              </a:spcAft>
              <a:buClr>
                <a:schemeClr val="dk1"/>
              </a:buClr>
              <a:buSzPts val="2400"/>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0000"/>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type="title"/>
          </p:nvPr>
        </p:nvSpPr>
        <p:spPr>
          <a:xfrm>
            <a:off x="533400" y="-22860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onstantia"/>
              <a:buNone/>
            </a:pPr>
            <a:r>
              <a:rPr b="1" lang="en-US">
                <a:latin typeface="Constantia"/>
                <a:ea typeface="Constantia"/>
                <a:cs typeface="Constantia"/>
                <a:sym typeface="Constantia"/>
              </a:rPr>
              <a:t>EDA Steps</a:t>
            </a:r>
            <a:endParaRPr b="1">
              <a:latin typeface="Constantia"/>
              <a:ea typeface="Constantia"/>
              <a:cs typeface="Constantia"/>
              <a:sym typeface="Constantia"/>
            </a:endParaRPr>
          </a:p>
        </p:txBody>
      </p:sp>
      <p:sp>
        <p:nvSpPr>
          <p:cNvPr id="115" name="Google Shape;115;p5"/>
          <p:cNvSpPr txBox="1"/>
          <p:nvPr>
            <p:ph idx="1" type="body"/>
          </p:nvPr>
        </p:nvSpPr>
        <p:spPr>
          <a:xfrm>
            <a:off x="304800" y="609600"/>
            <a:ext cx="4038600" cy="5791200"/>
          </a:xfrm>
          <a:prstGeom prst="rect">
            <a:avLst/>
          </a:prstGeom>
          <a:noFill/>
          <a:ln>
            <a:noFill/>
          </a:ln>
        </p:spPr>
        <p:txBody>
          <a:bodyPr anchorCtr="0" anchor="t" bIns="45700" lIns="91425" spcFirstLastPara="1" rIns="91425" wrap="square" tIns="45700">
            <a:normAutofit fontScale="25000" lnSpcReduction="20000"/>
          </a:bodyPr>
          <a:lstStyle/>
          <a:p>
            <a:pPr indent="-342900" lvl="0" marL="342900" rtl="0" algn="l">
              <a:spcBef>
                <a:spcPts val="0"/>
              </a:spcBef>
              <a:spcAft>
                <a:spcPts val="0"/>
              </a:spcAft>
              <a:buClr>
                <a:schemeClr val="dk1"/>
              </a:buClr>
              <a:buSzPct val="100000"/>
              <a:buChar char="•"/>
            </a:pPr>
            <a:r>
              <a:rPr lang="en-US" sz="6400">
                <a:latin typeface="Constantia"/>
                <a:ea typeface="Constantia"/>
                <a:cs typeface="Constantia"/>
                <a:sym typeface="Constantia"/>
              </a:rPr>
              <a:t>Firstly, I have imported the necessary libraries and imported both train and test datasets which were in csv format. And process both datasets simultaneously.</a:t>
            </a:r>
            <a:endParaRPr/>
          </a:p>
          <a:p>
            <a:pPr indent="-342900" lvl="0" marL="342900" rtl="0" algn="l">
              <a:spcBef>
                <a:spcPts val="320"/>
              </a:spcBef>
              <a:spcAft>
                <a:spcPts val="0"/>
              </a:spcAft>
              <a:buClr>
                <a:schemeClr val="dk1"/>
              </a:buClr>
              <a:buSzPct val="100000"/>
              <a:buChar char="•"/>
            </a:pPr>
            <a:r>
              <a:rPr lang="en-US" sz="6400">
                <a:latin typeface="Constantia"/>
                <a:ea typeface="Constantia"/>
                <a:cs typeface="Constantia"/>
                <a:sym typeface="Constantia"/>
              </a:rPr>
              <a:t>I have done some statistical analysis like checking shape, nunique, column names, data types of the features, info about the features, value counts etc.</a:t>
            </a:r>
            <a:endParaRPr/>
          </a:p>
          <a:p>
            <a:pPr indent="-342900" lvl="0" marL="342900" rtl="0" algn="l">
              <a:spcBef>
                <a:spcPts val="320"/>
              </a:spcBef>
              <a:spcAft>
                <a:spcPts val="0"/>
              </a:spcAft>
              <a:buClr>
                <a:schemeClr val="dk1"/>
              </a:buClr>
              <a:buSzPct val="100000"/>
              <a:buChar char="•"/>
            </a:pPr>
            <a:r>
              <a:rPr lang="en-US" sz="6400">
                <a:latin typeface="Constantia"/>
                <a:ea typeface="Constantia"/>
                <a:cs typeface="Constantia"/>
                <a:sym typeface="Constantia"/>
              </a:rPr>
              <a:t>I have dropped “Id” and “Utilities” columns from both the datasets. Since they had no significance impact on the prediction.</a:t>
            </a:r>
            <a:endParaRPr/>
          </a:p>
          <a:p>
            <a:pPr indent="-342900" lvl="0" marL="342900" rtl="0" algn="l">
              <a:spcBef>
                <a:spcPts val="320"/>
              </a:spcBef>
              <a:spcAft>
                <a:spcPts val="0"/>
              </a:spcAft>
              <a:buClr>
                <a:schemeClr val="dk1"/>
              </a:buClr>
              <a:buSzPct val="100000"/>
              <a:buChar char="•"/>
            </a:pPr>
            <a:r>
              <a:rPr lang="en-US" sz="6400">
                <a:latin typeface="Constantia"/>
                <a:ea typeface="Constantia"/>
                <a:cs typeface="Constantia"/>
                <a:sym typeface="Constantia"/>
              </a:rPr>
              <a:t>While looking into the value count function I found some of the columns having more than 85% of zero values so, I dropped those columns from both the datasets as they might create skewness which will impact my model.</a:t>
            </a:r>
            <a:endParaRPr/>
          </a:p>
          <a:p>
            <a:pPr indent="-342900" lvl="0" marL="342900" rtl="0" algn="l">
              <a:spcBef>
                <a:spcPts val="320"/>
              </a:spcBef>
              <a:spcAft>
                <a:spcPts val="0"/>
              </a:spcAft>
              <a:buClr>
                <a:schemeClr val="dk1"/>
              </a:buClr>
              <a:buSzPct val="100000"/>
              <a:buChar char="•"/>
            </a:pPr>
            <a:r>
              <a:rPr lang="en-US" sz="6400">
                <a:latin typeface="Constantia"/>
                <a:ea typeface="Constantia"/>
                <a:cs typeface="Constantia"/>
                <a:sym typeface="Constantia"/>
              </a:rPr>
              <a:t>I have done some feature extraction as the datasets contained some time variables like YearBuilt, YearRemodAdd, GarageYrBlt and YrSold. Converting them into age seem more meaningful as they offer more information about the longevity of the features. It is analogous to the fact that, the statement “Mr. X died at the age of 66 years” holds more information for us than the statement “Mr. X died in the year 2019”.</a:t>
            </a:r>
            <a:r>
              <a:rPr lang="en-US" sz="5600">
                <a:latin typeface="Constantia"/>
                <a:ea typeface="Constantia"/>
                <a:cs typeface="Constantia"/>
                <a:sym typeface="Constantia"/>
              </a:rPr>
              <a:t> </a:t>
            </a:r>
            <a:endParaRPr sz="4200">
              <a:latin typeface="Constantia"/>
              <a:ea typeface="Constantia"/>
              <a:cs typeface="Constantia"/>
              <a:sym typeface="Constantia"/>
            </a:endParaRPr>
          </a:p>
          <a:p>
            <a:pPr indent="-298450" lvl="0" marL="342900" rtl="0" algn="l">
              <a:spcBef>
                <a:spcPts val="140"/>
              </a:spcBef>
              <a:spcAft>
                <a:spcPts val="0"/>
              </a:spcAft>
              <a:buClr>
                <a:schemeClr val="dk1"/>
              </a:buClr>
              <a:buSzPct val="100000"/>
              <a:buNone/>
            </a:pPr>
            <a:r>
              <a:t/>
            </a:r>
            <a:endParaRPr/>
          </a:p>
        </p:txBody>
      </p:sp>
      <p:sp>
        <p:nvSpPr>
          <p:cNvPr id="116" name="Google Shape;116;p5"/>
          <p:cNvSpPr txBox="1"/>
          <p:nvPr>
            <p:ph idx="2" type="body"/>
          </p:nvPr>
        </p:nvSpPr>
        <p:spPr>
          <a:xfrm>
            <a:off x="4648200" y="762000"/>
            <a:ext cx="4038600" cy="5715000"/>
          </a:xfrm>
          <a:prstGeom prst="rect">
            <a:avLst/>
          </a:prstGeom>
          <a:noFill/>
          <a:ln>
            <a:noFill/>
          </a:ln>
        </p:spPr>
        <p:txBody>
          <a:bodyPr anchorCtr="0" anchor="t" bIns="45700" lIns="91425" spcFirstLastPara="1" rIns="91425" wrap="square" tIns="45700">
            <a:normAutofit fontScale="25000" lnSpcReduction="20000"/>
          </a:bodyPr>
          <a:lstStyle/>
          <a:p>
            <a:pPr indent="-274637" lvl="0" marL="342900" rtl="0" algn="l">
              <a:spcBef>
                <a:spcPts val="0"/>
              </a:spcBef>
              <a:spcAft>
                <a:spcPts val="0"/>
              </a:spcAft>
              <a:buClr>
                <a:schemeClr val="dk1"/>
              </a:buClr>
              <a:buSzPct val="100000"/>
              <a:buNone/>
            </a:pPr>
            <a:r>
              <a:t/>
            </a:r>
            <a:endParaRPr sz="4300">
              <a:latin typeface="Constantia"/>
              <a:ea typeface="Constantia"/>
              <a:cs typeface="Constantia"/>
              <a:sym typeface="Constantia"/>
            </a:endParaRPr>
          </a:p>
          <a:p>
            <a:pPr indent="-342900" lvl="0" marL="342900" rtl="0" algn="l">
              <a:spcBef>
                <a:spcPts val="320"/>
              </a:spcBef>
              <a:spcAft>
                <a:spcPts val="0"/>
              </a:spcAft>
              <a:buClr>
                <a:schemeClr val="dk1"/>
              </a:buClr>
              <a:buSzPct val="100000"/>
              <a:buChar char="•"/>
            </a:pPr>
            <a:r>
              <a:rPr lang="en-US" sz="6400">
                <a:latin typeface="Constantia"/>
                <a:ea typeface="Constantia"/>
                <a:cs typeface="Constantia"/>
                <a:sym typeface="Constantia"/>
              </a:rPr>
              <a:t>So, I have extracted age information from the datetime variables by taking the difference in year between the year the house was built and year the house was sold and dropped the year columns.</a:t>
            </a:r>
            <a:endParaRPr/>
          </a:p>
          <a:p>
            <a:pPr indent="-342900" lvl="0" marL="342900" rtl="0" algn="l">
              <a:spcBef>
                <a:spcPts val="320"/>
              </a:spcBef>
              <a:spcAft>
                <a:spcPts val="0"/>
              </a:spcAft>
              <a:buClr>
                <a:schemeClr val="dk1"/>
              </a:buClr>
              <a:buSzPct val="100000"/>
              <a:buChar char="•"/>
            </a:pPr>
            <a:r>
              <a:rPr lang="en-US" sz="6400">
                <a:latin typeface="Constantia"/>
                <a:ea typeface="Constantia"/>
                <a:cs typeface="Constantia"/>
                <a:sym typeface="Constantia"/>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endParaRPr sz="6400">
              <a:latin typeface="Constantia"/>
              <a:ea typeface="Constantia"/>
              <a:cs typeface="Constantia"/>
              <a:sym typeface="Constantia"/>
            </a:endParaRPr>
          </a:p>
          <a:p>
            <a:pPr indent="-342900" lvl="0" marL="342900" rtl="0" algn="l">
              <a:spcBef>
                <a:spcPts val="320"/>
              </a:spcBef>
              <a:spcAft>
                <a:spcPts val="0"/>
              </a:spcAft>
              <a:buClr>
                <a:schemeClr val="dk1"/>
              </a:buClr>
              <a:buSzPct val="100000"/>
              <a:buChar char="•"/>
            </a:pPr>
            <a:r>
              <a:rPr lang="en-US" sz="6400">
                <a:latin typeface="Constantia"/>
                <a:ea typeface="Constantia"/>
                <a:cs typeface="Constantia"/>
                <a:sym typeface="Constantia"/>
              </a:rPr>
              <a:t>All these steps were performed to both train and test datasets simultaneously.</a:t>
            </a:r>
            <a:endParaRPr sz="6400">
              <a:latin typeface="Constantia"/>
              <a:ea typeface="Constantia"/>
              <a:cs typeface="Constantia"/>
              <a:sym typeface="Constantia"/>
            </a:endParaRPr>
          </a:p>
          <a:p>
            <a:pPr indent="-342900" lvl="0" marL="342900" rtl="0" algn="l">
              <a:spcBef>
                <a:spcPts val="320"/>
              </a:spcBef>
              <a:spcAft>
                <a:spcPts val="0"/>
              </a:spcAft>
              <a:buClr>
                <a:schemeClr val="dk1"/>
              </a:buClr>
              <a:buSzPct val="100000"/>
              <a:buChar char="•"/>
            </a:pPr>
            <a:r>
              <a:rPr lang="en-US" sz="6400">
                <a:latin typeface="Constantia"/>
                <a:ea typeface="Constantia"/>
                <a:cs typeface="Constantia"/>
                <a:sym typeface="Constantia"/>
              </a:rPr>
              <a:t>To visualize the data, I have separated categorical and numerical variables based on their types. That is categorical types as Nominal and Ordinal, numerical types as Continuous and Discrete.</a:t>
            </a:r>
            <a:endParaRPr sz="6400">
              <a:latin typeface="Constantia"/>
              <a:ea typeface="Constantia"/>
              <a:cs typeface="Constantia"/>
              <a:sym typeface="Constant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5000"/>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onstantia"/>
              <a:buNone/>
            </a:pPr>
            <a:r>
              <a:rPr b="1" lang="en-US">
                <a:solidFill>
                  <a:schemeClr val="lt1"/>
                </a:solidFill>
                <a:latin typeface="Constantia"/>
                <a:ea typeface="Constantia"/>
                <a:cs typeface="Constantia"/>
                <a:sym typeface="Constantia"/>
              </a:rPr>
              <a:t>Data Visualization </a:t>
            </a:r>
            <a:endParaRPr b="1">
              <a:solidFill>
                <a:schemeClr val="lt1"/>
              </a:solidFill>
              <a:latin typeface="Constantia"/>
              <a:ea typeface="Constantia"/>
              <a:cs typeface="Constantia"/>
              <a:sym typeface="Constantia"/>
            </a:endParaRPr>
          </a:p>
        </p:txBody>
      </p:sp>
      <p:pic>
        <p:nvPicPr>
          <p:cNvPr id="122" name="Google Shape;122;p6"/>
          <p:cNvPicPr preferRelativeResize="0"/>
          <p:nvPr>
            <p:ph idx="1" type="body"/>
          </p:nvPr>
        </p:nvPicPr>
        <p:blipFill rotWithShape="1">
          <a:blip r:embed="rId4">
            <a:alphaModFix/>
          </a:blip>
          <a:srcRect b="0" l="0" r="0" t="0"/>
          <a:stretch/>
        </p:blipFill>
        <p:spPr>
          <a:xfrm>
            <a:off x="76200" y="914400"/>
            <a:ext cx="2819400" cy="2391103"/>
          </a:xfrm>
          <a:prstGeom prst="rect">
            <a:avLst/>
          </a:prstGeom>
          <a:noFill/>
          <a:ln>
            <a:noFill/>
          </a:ln>
        </p:spPr>
      </p:pic>
      <p:sp>
        <p:nvSpPr>
          <p:cNvPr id="123" name="Google Shape;123;p6"/>
          <p:cNvSpPr txBox="1"/>
          <p:nvPr>
            <p:ph idx="2" type="body"/>
          </p:nvPr>
        </p:nvSpPr>
        <p:spPr>
          <a:xfrm>
            <a:off x="2895600" y="762000"/>
            <a:ext cx="6096000" cy="25908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spcBef>
                <a:spcPts val="0"/>
              </a:spcBef>
              <a:spcAft>
                <a:spcPts val="0"/>
              </a:spcAft>
              <a:buClr>
                <a:schemeClr val="lt1"/>
              </a:buClr>
              <a:buSzPct val="100000"/>
              <a:buNone/>
            </a:pPr>
            <a:r>
              <a:rPr b="1" lang="en-US">
                <a:solidFill>
                  <a:schemeClr val="lt1"/>
                </a:solidFill>
                <a:latin typeface="Constantia"/>
                <a:ea typeface="Constantia"/>
                <a:cs typeface="Constantia"/>
                <a:sym typeface="Constantia"/>
              </a:rPr>
              <a:t>               </a:t>
            </a:r>
            <a:r>
              <a:rPr b="1" lang="en-US" sz="4400">
                <a:solidFill>
                  <a:schemeClr val="lt1"/>
                </a:solidFill>
                <a:latin typeface="Constantia"/>
                <a:ea typeface="Constantia"/>
                <a:cs typeface="Constantia"/>
                <a:sym typeface="Constantia"/>
              </a:rPr>
              <a:t>OBSERVATIONS:</a:t>
            </a:r>
            <a:endParaRPr/>
          </a:p>
          <a:p>
            <a:pPr indent="-342900" lvl="0" marL="342900" rtl="0" algn="l">
              <a:spcBef>
                <a:spcPts val="240"/>
              </a:spcBef>
              <a:spcAft>
                <a:spcPts val="0"/>
              </a:spcAft>
              <a:buClr>
                <a:schemeClr val="lt1"/>
              </a:buClr>
              <a:buSzPct val="100000"/>
              <a:buChar char="•"/>
            </a:pPr>
            <a:r>
              <a:rPr b="1" lang="en-US" sz="4800">
                <a:solidFill>
                  <a:schemeClr val="lt1"/>
                </a:solidFill>
                <a:latin typeface="Constantia"/>
                <a:ea typeface="Constantia"/>
                <a:cs typeface="Constantia"/>
                <a:sym typeface="Constantia"/>
              </a:rPr>
              <a:t>SalePrice vs LotFrontage: </a:t>
            </a:r>
            <a:r>
              <a:rPr lang="en-US" sz="4800">
                <a:solidFill>
                  <a:schemeClr val="lt1"/>
                </a:solidFill>
                <a:latin typeface="Constantia"/>
                <a:ea typeface="Constantia"/>
                <a:cs typeface="Constantia"/>
                <a:sym typeface="Constantia"/>
              </a:rPr>
              <a:t>From the plot we can observe there is no much linear relation between the label and feature. If the linear feet of street connected to property is more, the sale price is also high.</a:t>
            </a:r>
            <a:endParaRPr/>
          </a:p>
          <a:p>
            <a:pPr indent="0" lvl="0" marL="0" rtl="0" algn="l">
              <a:spcBef>
                <a:spcPts val="240"/>
              </a:spcBef>
              <a:spcAft>
                <a:spcPts val="0"/>
              </a:spcAft>
              <a:buClr>
                <a:schemeClr val="dk1"/>
              </a:buClr>
              <a:buSzPct val="100000"/>
              <a:buNone/>
            </a:pPr>
            <a:r>
              <a:t/>
            </a:r>
            <a:endParaRPr sz="4800">
              <a:solidFill>
                <a:schemeClr val="lt1"/>
              </a:solidFill>
              <a:latin typeface="Constantia"/>
              <a:ea typeface="Constantia"/>
              <a:cs typeface="Constantia"/>
              <a:sym typeface="Constantia"/>
            </a:endParaRPr>
          </a:p>
          <a:p>
            <a:pPr indent="-342900" lvl="0" marL="342900" rtl="0" algn="l">
              <a:spcBef>
                <a:spcPts val="240"/>
              </a:spcBef>
              <a:spcAft>
                <a:spcPts val="0"/>
              </a:spcAft>
              <a:buClr>
                <a:schemeClr val="lt1"/>
              </a:buClr>
              <a:buSzPct val="100000"/>
              <a:buChar char="•"/>
            </a:pPr>
            <a:r>
              <a:rPr b="1" lang="en-US" sz="4800">
                <a:solidFill>
                  <a:schemeClr val="lt1"/>
                </a:solidFill>
                <a:latin typeface="Constantia"/>
                <a:ea typeface="Constantia"/>
                <a:cs typeface="Constantia"/>
                <a:sym typeface="Constantia"/>
              </a:rPr>
              <a:t>SalePrice vs LotArea: </a:t>
            </a:r>
            <a:r>
              <a:rPr lang="en-US" sz="4800">
                <a:solidFill>
                  <a:schemeClr val="lt1"/>
                </a:solidFill>
                <a:latin typeface="Constantia"/>
                <a:ea typeface="Constantia"/>
                <a:cs typeface="Constantia"/>
                <a:sym typeface="Constantia"/>
              </a:rPr>
              <a:t>There is weakly positive linear relation between the label and feature. But the sale price is high when lot size has around 20000 square feet area. Also as the lot size increases the price is also increasing moderately.</a:t>
            </a:r>
            <a:endParaRPr/>
          </a:p>
          <a:p>
            <a:pPr indent="-266700" lvl="0" marL="342900" rtl="0" algn="l">
              <a:spcBef>
                <a:spcPts val="240"/>
              </a:spcBef>
              <a:spcAft>
                <a:spcPts val="0"/>
              </a:spcAft>
              <a:buClr>
                <a:schemeClr val="dk1"/>
              </a:buClr>
              <a:buSzPct val="100000"/>
              <a:buNone/>
            </a:pPr>
            <a:r>
              <a:t/>
            </a:r>
            <a:endParaRPr sz="4800">
              <a:solidFill>
                <a:schemeClr val="lt1"/>
              </a:solidFill>
              <a:latin typeface="Constantia"/>
              <a:ea typeface="Constantia"/>
              <a:cs typeface="Constantia"/>
              <a:sym typeface="Constantia"/>
            </a:endParaRPr>
          </a:p>
          <a:p>
            <a:pPr indent="-342900" lvl="0" marL="342900" rtl="0" algn="l">
              <a:spcBef>
                <a:spcPts val="240"/>
              </a:spcBef>
              <a:spcAft>
                <a:spcPts val="0"/>
              </a:spcAft>
              <a:buClr>
                <a:schemeClr val="lt1"/>
              </a:buClr>
              <a:buSzPct val="100000"/>
              <a:buChar char="•"/>
            </a:pPr>
            <a:r>
              <a:rPr b="1" lang="en-US" sz="4800">
                <a:solidFill>
                  <a:schemeClr val="lt1"/>
                </a:solidFill>
                <a:latin typeface="Constantia"/>
                <a:ea typeface="Constantia"/>
                <a:cs typeface="Constantia"/>
                <a:sym typeface="Constantia"/>
              </a:rPr>
              <a:t>SalePrice vs MasVnrArea: </a:t>
            </a:r>
            <a:r>
              <a:rPr lang="en-US" sz="4800">
                <a:solidFill>
                  <a:schemeClr val="lt1"/>
                </a:solidFill>
                <a:latin typeface="Constantia"/>
                <a:ea typeface="Constantia"/>
                <a:cs typeface="Constantia"/>
                <a:sym typeface="Constantia"/>
              </a:rPr>
              <a:t>There is bit positive linear relation between feature and target. Also the sale price is high when Masonry veneer area has around 50-400 square feet. So as the Masonry veneer area in square feet increases sale price is also increasing.</a:t>
            </a:r>
            <a:endParaRPr/>
          </a:p>
          <a:p>
            <a:pPr indent="-266700" lvl="0" marL="342900" rtl="0" algn="l">
              <a:spcBef>
                <a:spcPts val="240"/>
              </a:spcBef>
              <a:spcAft>
                <a:spcPts val="0"/>
              </a:spcAft>
              <a:buClr>
                <a:schemeClr val="dk1"/>
              </a:buClr>
              <a:buSzPct val="100000"/>
              <a:buNone/>
            </a:pPr>
            <a:r>
              <a:t/>
            </a:r>
            <a:endParaRPr sz="4800">
              <a:solidFill>
                <a:schemeClr val="lt1"/>
              </a:solidFill>
              <a:latin typeface="Constantia"/>
              <a:ea typeface="Constantia"/>
              <a:cs typeface="Constantia"/>
              <a:sym typeface="Constantia"/>
            </a:endParaRPr>
          </a:p>
          <a:p>
            <a:pPr indent="-342900" lvl="0" marL="342900" rtl="0" algn="l">
              <a:spcBef>
                <a:spcPts val="240"/>
              </a:spcBef>
              <a:spcAft>
                <a:spcPts val="0"/>
              </a:spcAft>
              <a:buClr>
                <a:schemeClr val="lt1"/>
              </a:buClr>
              <a:buSzPct val="100000"/>
              <a:buChar char="•"/>
            </a:pPr>
            <a:r>
              <a:rPr b="1" lang="en-US" sz="4800">
                <a:solidFill>
                  <a:schemeClr val="lt1"/>
                </a:solidFill>
                <a:latin typeface="Constantia"/>
                <a:ea typeface="Constantia"/>
                <a:cs typeface="Constantia"/>
                <a:sym typeface="Constantia"/>
              </a:rPr>
              <a:t>SalePrice vs WoodDeckSF: </a:t>
            </a:r>
            <a:r>
              <a:rPr lang="en-US" sz="4800">
                <a:solidFill>
                  <a:schemeClr val="lt1"/>
                </a:solidFill>
                <a:latin typeface="Constantia"/>
                <a:ea typeface="Constantia"/>
                <a:cs typeface="Constantia"/>
                <a:sym typeface="Constantia"/>
              </a:rPr>
              <a:t>There is weakly positive linear relation between the feature and target. As the Wood deck area increases, sale price is also increases.</a:t>
            </a:r>
            <a:endParaRPr/>
          </a:p>
          <a:p>
            <a:pPr indent="-266700" lvl="0" marL="342900" rtl="0" algn="l">
              <a:spcBef>
                <a:spcPts val="240"/>
              </a:spcBef>
              <a:spcAft>
                <a:spcPts val="0"/>
              </a:spcAft>
              <a:buClr>
                <a:schemeClr val="dk1"/>
              </a:buClr>
              <a:buSzPct val="100000"/>
              <a:buNone/>
            </a:pPr>
            <a:r>
              <a:t/>
            </a:r>
            <a:endParaRPr sz="4800"/>
          </a:p>
        </p:txBody>
      </p:sp>
      <p:pic>
        <p:nvPicPr>
          <p:cNvPr id="124" name="Google Shape;124;p6"/>
          <p:cNvPicPr preferRelativeResize="0"/>
          <p:nvPr/>
        </p:nvPicPr>
        <p:blipFill rotWithShape="1">
          <a:blip r:embed="rId5">
            <a:alphaModFix/>
          </a:blip>
          <a:srcRect b="0" l="0" r="0" t="0"/>
          <a:stretch/>
        </p:blipFill>
        <p:spPr>
          <a:xfrm>
            <a:off x="84825" y="3810000"/>
            <a:ext cx="2819399" cy="2514600"/>
          </a:xfrm>
          <a:prstGeom prst="rect">
            <a:avLst/>
          </a:prstGeom>
          <a:noFill/>
          <a:ln>
            <a:noFill/>
          </a:ln>
        </p:spPr>
      </p:pic>
      <p:sp>
        <p:nvSpPr>
          <p:cNvPr id="125" name="Google Shape;125;p6"/>
          <p:cNvSpPr/>
          <p:nvPr/>
        </p:nvSpPr>
        <p:spPr>
          <a:xfrm>
            <a:off x="5257800" y="3426023"/>
            <a:ext cx="15491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chemeClr val="lt1"/>
                </a:solidFill>
                <a:latin typeface="Constantia"/>
                <a:ea typeface="Constantia"/>
                <a:cs typeface="Constantia"/>
                <a:sym typeface="Constantia"/>
              </a:rPr>
              <a:t>OBSERVATIONS</a:t>
            </a:r>
            <a:endParaRPr b="1" sz="1400">
              <a:solidFill>
                <a:schemeClr val="lt1"/>
              </a:solidFill>
              <a:latin typeface="Calibri"/>
              <a:ea typeface="Calibri"/>
              <a:cs typeface="Calibri"/>
              <a:sym typeface="Calibri"/>
            </a:endParaRPr>
          </a:p>
        </p:txBody>
      </p:sp>
      <p:sp>
        <p:nvSpPr>
          <p:cNvPr id="126" name="Google Shape;126;p6"/>
          <p:cNvSpPr/>
          <p:nvPr/>
        </p:nvSpPr>
        <p:spPr>
          <a:xfrm>
            <a:off x="2895598" y="3733800"/>
            <a:ext cx="5791200" cy="304698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1200"/>
              <a:buFont typeface="Noto Sans Symbols"/>
              <a:buChar char="❑"/>
            </a:pPr>
            <a:r>
              <a:rPr b="1" lang="en-US" sz="1200">
                <a:solidFill>
                  <a:schemeClr val="lt1"/>
                </a:solidFill>
                <a:latin typeface="Constantia"/>
                <a:ea typeface="Constantia"/>
                <a:cs typeface="Constantia"/>
                <a:sym typeface="Constantia"/>
              </a:rPr>
              <a:t>SalePrice vs 1stFlrSF:</a:t>
            </a:r>
            <a:r>
              <a:rPr lang="en-US" sz="1200">
                <a:solidFill>
                  <a:schemeClr val="lt1"/>
                </a:solidFill>
                <a:latin typeface="Constantia"/>
                <a:ea typeface="Constantia"/>
                <a:cs typeface="Constantia"/>
                <a:sym typeface="Constantia"/>
              </a:rPr>
              <a:t> There is a linear relation between the label and feature. As we can observe in the plot, the sale price is high when the first floor area lies between 500-2000 square feet. So as the 1st floor area increases, sales price also increases moderately.</a:t>
            </a:r>
            <a:endParaRPr/>
          </a:p>
          <a:p>
            <a:pPr indent="-209550" lvl="0" marL="285750" marR="0" rtl="0" algn="l">
              <a:spcBef>
                <a:spcPts val="0"/>
              </a:spcBef>
              <a:spcAft>
                <a:spcPts val="0"/>
              </a:spcAft>
              <a:buClr>
                <a:schemeClr val="dk1"/>
              </a:buClr>
              <a:buSzPts val="1200"/>
              <a:buFont typeface="Noto Sans Symbols"/>
              <a:buNone/>
            </a:pPr>
            <a:r>
              <a:t/>
            </a:r>
            <a:endParaRPr sz="1200">
              <a:solidFill>
                <a:schemeClr val="lt1"/>
              </a:solidFill>
              <a:latin typeface="Constantia"/>
              <a:ea typeface="Constantia"/>
              <a:cs typeface="Constantia"/>
              <a:sym typeface="Constantia"/>
            </a:endParaRPr>
          </a:p>
          <a:p>
            <a:pPr indent="-342900" lvl="0" marL="342900" marR="0" rtl="0" algn="l">
              <a:spcBef>
                <a:spcPts val="0"/>
              </a:spcBef>
              <a:spcAft>
                <a:spcPts val="0"/>
              </a:spcAft>
              <a:buClr>
                <a:schemeClr val="lt1"/>
              </a:buClr>
              <a:buSzPts val="1200"/>
              <a:buFont typeface="Noto Sans Symbols"/>
              <a:buChar char="❑"/>
            </a:pPr>
            <a:r>
              <a:rPr b="1" lang="en-US" sz="1200">
                <a:solidFill>
                  <a:schemeClr val="lt1"/>
                </a:solidFill>
                <a:latin typeface="Constantia"/>
                <a:ea typeface="Constantia"/>
                <a:cs typeface="Constantia"/>
                <a:sym typeface="Constantia"/>
              </a:rPr>
              <a:t>SalePrice vs 2ndFlrSF:</a:t>
            </a:r>
            <a:r>
              <a:rPr lang="en-US" sz="1200">
                <a:solidFill>
                  <a:schemeClr val="lt1"/>
                </a:solidFill>
                <a:latin typeface="Constantia"/>
                <a:ea typeface="Constantia"/>
                <a:cs typeface="Constantia"/>
                <a:sym typeface="Constantia"/>
              </a:rPr>
              <a:t> There is a positive correlation between SalePrice and 2ndFlrSF. So it is obvious that the sale price increases based on the floors.</a:t>
            </a:r>
            <a:endParaRPr/>
          </a:p>
          <a:p>
            <a:pPr indent="-209550" lvl="0" marL="285750" marR="0" rtl="0" algn="l">
              <a:spcBef>
                <a:spcPts val="0"/>
              </a:spcBef>
              <a:spcAft>
                <a:spcPts val="0"/>
              </a:spcAft>
              <a:buClr>
                <a:schemeClr val="dk1"/>
              </a:buClr>
              <a:buSzPts val="1200"/>
              <a:buFont typeface="Noto Sans Symbols"/>
              <a:buNone/>
            </a:pPr>
            <a:r>
              <a:t/>
            </a:r>
            <a:endParaRPr sz="1200">
              <a:solidFill>
                <a:schemeClr val="lt1"/>
              </a:solidFill>
              <a:latin typeface="Constantia"/>
              <a:ea typeface="Constantia"/>
              <a:cs typeface="Constantia"/>
              <a:sym typeface="Constantia"/>
            </a:endParaRPr>
          </a:p>
          <a:p>
            <a:pPr indent="-342900" lvl="0" marL="342900" marR="0" rtl="0" algn="l">
              <a:spcBef>
                <a:spcPts val="0"/>
              </a:spcBef>
              <a:spcAft>
                <a:spcPts val="0"/>
              </a:spcAft>
              <a:buClr>
                <a:schemeClr val="lt1"/>
              </a:buClr>
              <a:buSzPts val="1200"/>
              <a:buFont typeface="Noto Sans Symbols"/>
              <a:buChar char="❑"/>
            </a:pPr>
            <a:r>
              <a:rPr b="1" lang="en-US" sz="1200">
                <a:solidFill>
                  <a:schemeClr val="lt1"/>
                </a:solidFill>
                <a:latin typeface="Constantia"/>
                <a:ea typeface="Constantia"/>
                <a:cs typeface="Constantia"/>
                <a:sym typeface="Constantia"/>
              </a:rPr>
              <a:t>SalePrice vs GrLivArea:</a:t>
            </a:r>
            <a:r>
              <a:rPr lang="en-US" sz="1200">
                <a:solidFill>
                  <a:schemeClr val="lt1"/>
                </a:solidFill>
                <a:latin typeface="Constantia"/>
                <a:ea typeface="Constantia"/>
                <a:cs typeface="Constantia"/>
                <a:sym typeface="Constantia"/>
              </a:rPr>
              <a:t> Most of the houses have above grade living area. There is a positive correlation between the label and feature. Here as the above grade living area increases, sale price also increases.</a:t>
            </a:r>
            <a:endParaRPr/>
          </a:p>
          <a:p>
            <a:pPr indent="-209550" lvl="0" marL="285750" marR="0" rtl="0" algn="l">
              <a:spcBef>
                <a:spcPts val="0"/>
              </a:spcBef>
              <a:spcAft>
                <a:spcPts val="0"/>
              </a:spcAft>
              <a:buClr>
                <a:schemeClr val="dk1"/>
              </a:buClr>
              <a:buSzPts val="1200"/>
              <a:buFont typeface="Noto Sans Symbols"/>
              <a:buNone/>
            </a:pPr>
            <a:r>
              <a:t/>
            </a:r>
            <a:endParaRPr sz="1200">
              <a:solidFill>
                <a:schemeClr val="lt1"/>
              </a:solidFill>
              <a:latin typeface="Constantia"/>
              <a:ea typeface="Constantia"/>
              <a:cs typeface="Constantia"/>
              <a:sym typeface="Constantia"/>
            </a:endParaRPr>
          </a:p>
          <a:p>
            <a:pPr indent="-342900" lvl="0" marL="342900" marR="0" rtl="0" algn="l">
              <a:spcBef>
                <a:spcPts val="0"/>
              </a:spcBef>
              <a:spcAft>
                <a:spcPts val="0"/>
              </a:spcAft>
              <a:buClr>
                <a:schemeClr val="lt1"/>
              </a:buClr>
              <a:buSzPts val="1200"/>
              <a:buFont typeface="Noto Sans Symbols"/>
              <a:buChar char="❑"/>
            </a:pPr>
            <a:r>
              <a:rPr b="1" lang="en-US" sz="1200">
                <a:solidFill>
                  <a:schemeClr val="lt1"/>
                </a:solidFill>
                <a:latin typeface="Constantia"/>
                <a:ea typeface="Constantia"/>
                <a:cs typeface="Constantia"/>
                <a:sym typeface="Constantia"/>
              </a:rPr>
              <a:t>SalePrice vs GarageArea:</a:t>
            </a:r>
            <a:r>
              <a:rPr lang="en-US" sz="1200">
                <a:solidFill>
                  <a:schemeClr val="lt1"/>
                </a:solidFill>
                <a:latin typeface="Constantia"/>
                <a:ea typeface="Constantia"/>
                <a:cs typeface="Constantia"/>
                <a:sym typeface="Constantia"/>
              </a:rPr>
              <a:t> Similar to 2nd floor sf, here also positive linear relation between the label and feature. As size of garage area increases, sale price also increases. The sale price is high when size of garage area is between 200-800 square feet.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5000"/>
          </a:blip>
          <a:stretch>
            <a:fillRect/>
          </a:stretch>
        </a:blipFill>
      </p:bgPr>
    </p:bg>
    <p:spTree>
      <p:nvGrpSpPr>
        <p:cNvPr id="130" name="Shape 130"/>
        <p:cNvGrpSpPr/>
        <p:nvPr/>
      </p:nvGrpSpPr>
      <p:grpSpPr>
        <a:xfrm>
          <a:off x="0" y="0"/>
          <a:ext cx="0" cy="0"/>
          <a:chOff x="0" y="0"/>
          <a:chExt cx="0" cy="0"/>
        </a:xfrm>
      </p:grpSpPr>
      <p:sp>
        <p:nvSpPr>
          <p:cNvPr id="131" name="Google Shape;131;p7"/>
          <p:cNvSpPr txBox="1"/>
          <p:nvPr>
            <p:ph type="title"/>
          </p:nvPr>
        </p:nvSpPr>
        <p:spPr>
          <a:xfrm>
            <a:off x="685800" y="-51581"/>
            <a:ext cx="8229600" cy="45719"/>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t/>
            </a:r>
            <a:endParaRPr/>
          </a:p>
        </p:txBody>
      </p:sp>
      <p:sp>
        <p:nvSpPr>
          <p:cNvPr id="132" name="Google Shape;132;p7"/>
          <p:cNvSpPr txBox="1"/>
          <p:nvPr>
            <p:ph idx="2" type="body"/>
          </p:nvPr>
        </p:nvSpPr>
        <p:spPr>
          <a:xfrm>
            <a:off x="3124200" y="14377"/>
            <a:ext cx="5867400" cy="3490823"/>
          </a:xfrm>
          <a:prstGeom prst="rect">
            <a:avLst/>
          </a:prstGeom>
          <a:noFill/>
          <a:ln>
            <a:noFill/>
          </a:ln>
        </p:spPr>
        <p:txBody>
          <a:bodyPr anchorCtr="0" anchor="t" bIns="45700" lIns="91425" spcFirstLastPara="1" rIns="91425" wrap="square" tIns="45700">
            <a:normAutofit fontScale="40000" lnSpcReduction="20000"/>
          </a:bodyPr>
          <a:lstStyle/>
          <a:p>
            <a:pPr indent="-342900" lvl="0" marL="342900" rtl="0" algn="ctr">
              <a:spcBef>
                <a:spcPts val="0"/>
              </a:spcBef>
              <a:spcAft>
                <a:spcPts val="0"/>
              </a:spcAft>
              <a:buClr>
                <a:schemeClr val="lt1"/>
              </a:buClr>
              <a:buSzPct val="100000"/>
              <a:buFont typeface="Noto Sans Symbols"/>
              <a:buChar char="✔"/>
            </a:pPr>
            <a:r>
              <a:rPr b="1" lang="en-US" sz="5100">
                <a:solidFill>
                  <a:schemeClr val="lt1"/>
                </a:solidFill>
                <a:latin typeface="Constantia"/>
                <a:ea typeface="Constantia"/>
                <a:cs typeface="Constantia"/>
                <a:sym typeface="Constantia"/>
              </a:rPr>
              <a:t>OBSRVATIONS:</a:t>
            </a:r>
            <a:endParaRPr/>
          </a:p>
          <a:p>
            <a:pPr indent="0" lvl="0" marL="0" rtl="0" algn="l">
              <a:spcBef>
                <a:spcPts val="224"/>
              </a:spcBef>
              <a:spcAft>
                <a:spcPts val="0"/>
              </a:spcAft>
              <a:buClr>
                <a:schemeClr val="dk1"/>
              </a:buClr>
              <a:buSzPct val="100000"/>
              <a:buNone/>
            </a:pPr>
            <a:r>
              <a:t/>
            </a:r>
            <a:endParaRPr b="1">
              <a:latin typeface="Constantia"/>
              <a:ea typeface="Constantia"/>
              <a:cs typeface="Constantia"/>
              <a:sym typeface="Constantia"/>
            </a:endParaRPr>
          </a:p>
          <a:p>
            <a:pPr indent="-342900" lvl="0" marL="342900" rtl="0" algn="l">
              <a:spcBef>
                <a:spcPts val="232"/>
              </a:spcBef>
              <a:spcAft>
                <a:spcPts val="0"/>
              </a:spcAft>
              <a:buClr>
                <a:schemeClr val="lt1"/>
              </a:buClr>
              <a:buSzPct val="100000"/>
              <a:buFont typeface="Noto Sans Symbols"/>
              <a:buChar char="✔"/>
            </a:pPr>
            <a:r>
              <a:rPr b="1" lang="en-US" sz="2900">
                <a:solidFill>
                  <a:schemeClr val="lt1"/>
                </a:solidFill>
                <a:latin typeface="Constantia"/>
                <a:ea typeface="Constantia"/>
                <a:cs typeface="Constantia"/>
                <a:sym typeface="Constantia"/>
              </a:rPr>
              <a:t>SalesPrice vs BsmtFullBath:</a:t>
            </a:r>
            <a:r>
              <a:rPr lang="en-US" sz="2900">
                <a:solidFill>
                  <a:schemeClr val="lt1"/>
                </a:solidFill>
                <a:latin typeface="Constantia"/>
                <a:ea typeface="Constantia"/>
                <a:cs typeface="Constantia"/>
                <a:sym typeface="Constantia"/>
              </a:rPr>
              <a:t> Most of the houses have basement full bathrooms as 0 and 1 which means some of the houses have single basement bathrooms and some of the houses have no basement bathrooms. And sales price is also high in these cases.</a:t>
            </a:r>
            <a:endParaRPr/>
          </a:p>
          <a:p>
            <a:pPr indent="-269240" lvl="0" marL="342900" rtl="0" algn="l">
              <a:spcBef>
                <a:spcPts val="232"/>
              </a:spcBef>
              <a:spcAft>
                <a:spcPts val="0"/>
              </a:spcAft>
              <a:buClr>
                <a:schemeClr val="dk1"/>
              </a:buClr>
              <a:buSzPct val="100000"/>
              <a:buNone/>
            </a:pPr>
            <a:r>
              <a:t/>
            </a:r>
            <a:endParaRPr sz="2900">
              <a:solidFill>
                <a:schemeClr val="lt1"/>
              </a:solidFill>
              <a:latin typeface="Constantia"/>
              <a:ea typeface="Constantia"/>
              <a:cs typeface="Constantia"/>
              <a:sym typeface="Constantia"/>
            </a:endParaRPr>
          </a:p>
          <a:p>
            <a:pPr indent="-342900" lvl="0" marL="342900" rtl="0" algn="l">
              <a:spcBef>
                <a:spcPts val="232"/>
              </a:spcBef>
              <a:spcAft>
                <a:spcPts val="0"/>
              </a:spcAft>
              <a:buClr>
                <a:schemeClr val="lt1"/>
              </a:buClr>
              <a:buSzPct val="100000"/>
              <a:buFont typeface="Noto Sans Symbols"/>
              <a:buChar char="✔"/>
            </a:pPr>
            <a:r>
              <a:rPr b="1" lang="en-US" sz="2900">
                <a:solidFill>
                  <a:schemeClr val="lt1"/>
                </a:solidFill>
                <a:latin typeface="Constantia"/>
                <a:ea typeface="Constantia"/>
                <a:cs typeface="Constantia"/>
                <a:sym typeface="Constantia"/>
              </a:rPr>
              <a:t>SalesPrice vs BsmtHalfBath:</a:t>
            </a:r>
            <a:r>
              <a:rPr lang="en-US" sz="2900">
                <a:solidFill>
                  <a:schemeClr val="lt1"/>
                </a:solidFill>
                <a:latin typeface="Constantia"/>
                <a:ea typeface="Constantia"/>
                <a:cs typeface="Constantia"/>
                <a:sym typeface="Constantia"/>
              </a:rPr>
              <a:t> The houses do not have any single basement bathrooms and those houses have average sales price.</a:t>
            </a:r>
            <a:endParaRPr/>
          </a:p>
          <a:p>
            <a:pPr indent="-269240" lvl="0" marL="342900" rtl="0" algn="l">
              <a:spcBef>
                <a:spcPts val="232"/>
              </a:spcBef>
              <a:spcAft>
                <a:spcPts val="0"/>
              </a:spcAft>
              <a:buClr>
                <a:schemeClr val="dk1"/>
              </a:buClr>
              <a:buSzPct val="100000"/>
              <a:buNone/>
            </a:pPr>
            <a:r>
              <a:t/>
            </a:r>
            <a:endParaRPr sz="2900">
              <a:solidFill>
                <a:schemeClr val="lt1"/>
              </a:solidFill>
              <a:latin typeface="Constantia"/>
              <a:ea typeface="Constantia"/>
              <a:cs typeface="Constantia"/>
              <a:sym typeface="Constantia"/>
            </a:endParaRPr>
          </a:p>
          <a:p>
            <a:pPr indent="-342900" lvl="0" marL="342900" rtl="0" algn="l">
              <a:spcBef>
                <a:spcPts val="232"/>
              </a:spcBef>
              <a:spcAft>
                <a:spcPts val="0"/>
              </a:spcAft>
              <a:buClr>
                <a:schemeClr val="lt1"/>
              </a:buClr>
              <a:buSzPct val="100000"/>
              <a:buFont typeface="Noto Sans Symbols"/>
              <a:buChar char="✔"/>
            </a:pPr>
            <a:r>
              <a:rPr b="1" lang="en-US" sz="2900">
                <a:solidFill>
                  <a:schemeClr val="lt1"/>
                </a:solidFill>
                <a:latin typeface="Constantia"/>
                <a:ea typeface="Constantia"/>
                <a:cs typeface="Constantia"/>
                <a:sym typeface="Constantia"/>
              </a:rPr>
              <a:t>SalesPrice vs FullBath:</a:t>
            </a:r>
            <a:r>
              <a:rPr lang="en-US" sz="2900">
                <a:solidFill>
                  <a:schemeClr val="lt1"/>
                </a:solidFill>
                <a:latin typeface="Constantia"/>
                <a:ea typeface="Constantia"/>
                <a:cs typeface="Constantia"/>
                <a:sym typeface="Constantia"/>
              </a:rPr>
              <a:t> There is positive linear relation between the sale price and full bathrooms above grade. Large number of houses have 1-2 full bathrooms. As the full bathrooms grades increases, sale price is also increasing slightly.</a:t>
            </a:r>
            <a:endParaRPr/>
          </a:p>
          <a:p>
            <a:pPr indent="-269240" lvl="0" marL="342900" rtl="0" algn="l">
              <a:spcBef>
                <a:spcPts val="232"/>
              </a:spcBef>
              <a:spcAft>
                <a:spcPts val="0"/>
              </a:spcAft>
              <a:buClr>
                <a:schemeClr val="dk1"/>
              </a:buClr>
              <a:buSzPct val="100000"/>
              <a:buNone/>
            </a:pPr>
            <a:r>
              <a:t/>
            </a:r>
            <a:endParaRPr sz="2900">
              <a:solidFill>
                <a:schemeClr val="lt1"/>
              </a:solidFill>
              <a:latin typeface="Constantia"/>
              <a:ea typeface="Constantia"/>
              <a:cs typeface="Constantia"/>
              <a:sym typeface="Constantia"/>
            </a:endParaRPr>
          </a:p>
          <a:p>
            <a:pPr indent="-342900" lvl="0" marL="342900" rtl="0" algn="l">
              <a:spcBef>
                <a:spcPts val="232"/>
              </a:spcBef>
              <a:spcAft>
                <a:spcPts val="0"/>
              </a:spcAft>
              <a:buClr>
                <a:schemeClr val="lt1"/>
              </a:buClr>
              <a:buSzPct val="100000"/>
              <a:buFont typeface="Noto Sans Symbols"/>
              <a:buChar char="✔"/>
            </a:pPr>
            <a:r>
              <a:rPr b="1" lang="en-US" sz="2900">
                <a:solidFill>
                  <a:schemeClr val="lt1"/>
                </a:solidFill>
                <a:latin typeface="Constantia"/>
                <a:ea typeface="Constantia"/>
                <a:cs typeface="Constantia"/>
                <a:sym typeface="Constantia"/>
              </a:rPr>
              <a:t>SalesPrice vs HalfBath:</a:t>
            </a:r>
            <a:r>
              <a:rPr lang="en-US" sz="2900">
                <a:solidFill>
                  <a:schemeClr val="lt1"/>
                </a:solidFill>
                <a:latin typeface="Constantia"/>
                <a:ea typeface="Constantia"/>
                <a:cs typeface="Constantia"/>
                <a:sym typeface="Constantia"/>
              </a:rPr>
              <a:t> Some of the houses have no half bathrooms and also some of the houses have single half bathroom and very few houses have 2 half bathrooms. The houses with 0-1 half bathrooms have average sale price.</a:t>
            </a:r>
            <a:endParaRPr/>
          </a:p>
          <a:p>
            <a:pPr indent="-271780" lvl="0" marL="342900" rtl="0" algn="l">
              <a:spcBef>
                <a:spcPts val="224"/>
              </a:spcBef>
              <a:spcAft>
                <a:spcPts val="0"/>
              </a:spcAft>
              <a:buClr>
                <a:schemeClr val="dk1"/>
              </a:buClr>
              <a:buSzPct val="100000"/>
              <a:buNone/>
            </a:pPr>
            <a:r>
              <a:t/>
            </a:r>
            <a:endParaRPr/>
          </a:p>
        </p:txBody>
      </p:sp>
      <p:pic>
        <p:nvPicPr>
          <p:cNvPr id="133" name="Google Shape;133;p7"/>
          <p:cNvPicPr preferRelativeResize="0"/>
          <p:nvPr>
            <p:ph idx="1" type="body"/>
          </p:nvPr>
        </p:nvPicPr>
        <p:blipFill rotWithShape="1">
          <a:blip r:embed="rId4">
            <a:alphaModFix/>
          </a:blip>
          <a:srcRect b="0" l="0" r="0" t="0"/>
          <a:stretch/>
        </p:blipFill>
        <p:spPr>
          <a:xfrm>
            <a:off x="228600" y="609600"/>
            <a:ext cx="2819400" cy="2667000"/>
          </a:xfrm>
          <a:prstGeom prst="rect">
            <a:avLst/>
          </a:prstGeom>
          <a:noFill/>
          <a:ln>
            <a:noFill/>
          </a:ln>
        </p:spPr>
      </p:pic>
      <p:pic>
        <p:nvPicPr>
          <p:cNvPr id="134" name="Google Shape;134;p7"/>
          <p:cNvPicPr preferRelativeResize="0"/>
          <p:nvPr/>
        </p:nvPicPr>
        <p:blipFill rotWithShape="1">
          <a:blip r:embed="rId5">
            <a:alphaModFix/>
          </a:blip>
          <a:srcRect b="0" l="0" r="0" t="0"/>
          <a:stretch/>
        </p:blipFill>
        <p:spPr>
          <a:xfrm>
            <a:off x="228600" y="3657600"/>
            <a:ext cx="2819400" cy="2667000"/>
          </a:xfrm>
          <a:prstGeom prst="rect">
            <a:avLst/>
          </a:prstGeom>
          <a:noFill/>
          <a:ln>
            <a:noFill/>
          </a:ln>
        </p:spPr>
      </p:pic>
      <p:sp>
        <p:nvSpPr>
          <p:cNvPr id="135" name="Google Shape;135;p7"/>
          <p:cNvSpPr/>
          <p:nvPr/>
        </p:nvSpPr>
        <p:spPr>
          <a:xfrm>
            <a:off x="5077462" y="3244334"/>
            <a:ext cx="2289859" cy="369332"/>
          </a:xfrm>
          <a:prstGeom prst="rect">
            <a:avLst/>
          </a:prstGeom>
          <a:noFill/>
          <a:ln>
            <a:noFill/>
          </a:ln>
        </p:spPr>
        <p:txBody>
          <a:bodyPr anchorCtr="0" anchor="t" bIns="45700" lIns="91425" spcFirstLastPara="1" rIns="91425" wrap="square" tIns="45700">
            <a:spAutoFit/>
          </a:bodyPr>
          <a:lstStyle/>
          <a:p>
            <a:pPr indent="-285750" lvl="0" marL="285750" marR="0" rtl="0" algn="ctr">
              <a:spcBef>
                <a:spcPts val="0"/>
              </a:spcBef>
              <a:spcAft>
                <a:spcPts val="0"/>
              </a:spcAft>
              <a:buClr>
                <a:schemeClr val="lt1"/>
              </a:buClr>
              <a:buSzPts val="1800"/>
              <a:buFont typeface="Noto Sans Symbols"/>
              <a:buChar char="❖"/>
            </a:pPr>
            <a:r>
              <a:rPr b="1" lang="en-US" sz="1800">
                <a:solidFill>
                  <a:schemeClr val="lt1"/>
                </a:solidFill>
                <a:latin typeface="Constantia"/>
                <a:ea typeface="Constantia"/>
                <a:cs typeface="Constantia"/>
                <a:sym typeface="Constantia"/>
              </a:rPr>
              <a:t>OBSERVATIONS:</a:t>
            </a:r>
            <a:endParaRPr b="1" sz="1800">
              <a:solidFill>
                <a:schemeClr val="lt1"/>
              </a:solidFill>
              <a:latin typeface="Calibri"/>
              <a:ea typeface="Calibri"/>
              <a:cs typeface="Calibri"/>
              <a:sym typeface="Calibri"/>
            </a:endParaRPr>
          </a:p>
        </p:txBody>
      </p:sp>
      <p:sp>
        <p:nvSpPr>
          <p:cNvPr id="136" name="Google Shape;136;p7"/>
          <p:cNvSpPr/>
          <p:nvPr/>
        </p:nvSpPr>
        <p:spPr>
          <a:xfrm>
            <a:off x="3151517" y="3648974"/>
            <a:ext cx="5943600" cy="267765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1200"/>
              <a:buFont typeface="Noto Sans Symbols"/>
              <a:buChar char="✔"/>
            </a:pPr>
            <a:r>
              <a:rPr b="1" lang="en-US" sz="1200">
                <a:solidFill>
                  <a:schemeClr val="lt1"/>
                </a:solidFill>
                <a:latin typeface="Constantia"/>
                <a:ea typeface="Constantia"/>
                <a:cs typeface="Constantia"/>
                <a:sym typeface="Constantia"/>
              </a:rPr>
              <a:t>SalePrice vs MSSubClass:</a:t>
            </a:r>
            <a:r>
              <a:rPr lang="en-US" sz="1200">
                <a:solidFill>
                  <a:schemeClr val="lt1"/>
                </a:solidFill>
                <a:latin typeface="Constantia"/>
                <a:ea typeface="Constantia"/>
                <a:cs typeface="Constantia"/>
                <a:sym typeface="Constantia"/>
              </a:rPr>
              <a:t> The sale price is high for the MSSubClass 60,120 and 20.</a:t>
            </a:r>
            <a:endParaRPr/>
          </a:p>
          <a:p>
            <a:pPr indent="0" lvl="0" marL="0" marR="0" rtl="0" algn="l">
              <a:spcBef>
                <a:spcPts val="0"/>
              </a:spcBef>
              <a:spcAft>
                <a:spcPts val="0"/>
              </a:spcAft>
              <a:buNone/>
            </a:pPr>
            <a:r>
              <a:t/>
            </a:r>
            <a:endParaRPr sz="1200">
              <a:solidFill>
                <a:schemeClr val="lt1"/>
              </a:solidFill>
              <a:latin typeface="Constantia"/>
              <a:ea typeface="Constantia"/>
              <a:cs typeface="Constantia"/>
              <a:sym typeface="Constantia"/>
            </a:endParaRPr>
          </a:p>
          <a:p>
            <a:pPr indent="-342900" lvl="0" marL="342900" marR="0" rtl="0" algn="l">
              <a:spcBef>
                <a:spcPts val="0"/>
              </a:spcBef>
              <a:spcAft>
                <a:spcPts val="0"/>
              </a:spcAft>
              <a:buClr>
                <a:schemeClr val="lt1"/>
              </a:buClr>
              <a:buSzPts val="1200"/>
              <a:buFont typeface="Noto Sans Symbols"/>
              <a:buChar char="✔"/>
            </a:pPr>
            <a:r>
              <a:rPr b="1" lang="en-US" sz="1200">
                <a:solidFill>
                  <a:schemeClr val="lt1"/>
                </a:solidFill>
                <a:latin typeface="Constantia"/>
                <a:ea typeface="Constantia"/>
                <a:cs typeface="Constantia"/>
                <a:sym typeface="Constantia"/>
              </a:rPr>
              <a:t>SalePrice vs BedroomAbvGr:</a:t>
            </a:r>
            <a:r>
              <a:rPr lang="en-US" sz="1200">
                <a:solidFill>
                  <a:schemeClr val="lt1"/>
                </a:solidFill>
                <a:latin typeface="Constantia"/>
                <a:ea typeface="Constantia"/>
                <a:cs typeface="Constantia"/>
                <a:sym typeface="Constantia"/>
              </a:rPr>
              <a:t> Many houses are having 0 and 4 bedrooms have high sales price also houses having 8 bedrooms also have high sales price. Other bedroom grades have average sale price.</a:t>
            </a:r>
            <a:endParaRPr/>
          </a:p>
          <a:p>
            <a:pPr indent="0" lvl="0" marL="0" marR="0" rtl="0" algn="l">
              <a:spcBef>
                <a:spcPts val="0"/>
              </a:spcBef>
              <a:spcAft>
                <a:spcPts val="0"/>
              </a:spcAft>
              <a:buNone/>
            </a:pPr>
            <a:r>
              <a:t/>
            </a:r>
            <a:endParaRPr sz="1200">
              <a:solidFill>
                <a:schemeClr val="lt1"/>
              </a:solidFill>
              <a:latin typeface="Constantia"/>
              <a:ea typeface="Constantia"/>
              <a:cs typeface="Constantia"/>
              <a:sym typeface="Constantia"/>
            </a:endParaRPr>
          </a:p>
          <a:p>
            <a:pPr indent="-342900" lvl="0" marL="342900" marR="0" rtl="0" algn="l">
              <a:spcBef>
                <a:spcPts val="0"/>
              </a:spcBef>
              <a:spcAft>
                <a:spcPts val="0"/>
              </a:spcAft>
              <a:buClr>
                <a:schemeClr val="lt1"/>
              </a:buClr>
              <a:buSzPts val="1200"/>
              <a:buFont typeface="Noto Sans Symbols"/>
              <a:buChar char="✔"/>
            </a:pPr>
            <a:r>
              <a:rPr b="1" lang="en-US" sz="1200">
                <a:solidFill>
                  <a:schemeClr val="lt1"/>
                </a:solidFill>
                <a:latin typeface="Constantia"/>
                <a:ea typeface="Constantia"/>
                <a:cs typeface="Constantia"/>
                <a:sym typeface="Constantia"/>
              </a:rPr>
              <a:t>SalePrice vs KitchenAbvGr:</a:t>
            </a:r>
            <a:r>
              <a:rPr lang="en-US" sz="1200">
                <a:solidFill>
                  <a:schemeClr val="lt1"/>
                </a:solidFill>
                <a:latin typeface="Constantia"/>
                <a:ea typeface="Constantia"/>
                <a:cs typeface="Constantia"/>
                <a:sym typeface="Constantia"/>
              </a:rPr>
              <a:t> Most of the houses have single kitchen and few houses have 2 kitchens. The sale price is also high in case of the houses having single kitchen.</a:t>
            </a:r>
            <a:endParaRPr/>
          </a:p>
          <a:p>
            <a:pPr indent="0" lvl="0" marL="0" marR="0" rtl="0" algn="l">
              <a:spcBef>
                <a:spcPts val="0"/>
              </a:spcBef>
              <a:spcAft>
                <a:spcPts val="0"/>
              </a:spcAft>
              <a:buNone/>
            </a:pPr>
            <a:r>
              <a:t/>
            </a:r>
            <a:endParaRPr sz="1200">
              <a:solidFill>
                <a:schemeClr val="lt1"/>
              </a:solidFill>
              <a:latin typeface="Constantia"/>
              <a:ea typeface="Constantia"/>
              <a:cs typeface="Constantia"/>
              <a:sym typeface="Constantia"/>
            </a:endParaRPr>
          </a:p>
          <a:p>
            <a:pPr indent="-342900" lvl="0" marL="342900" marR="0" rtl="0" algn="l">
              <a:spcBef>
                <a:spcPts val="0"/>
              </a:spcBef>
              <a:spcAft>
                <a:spcPts val="0"/>
              </a:spcAft>
              <a:buClr>
                <a:schemeClr val="lt1"/>
              </a:buClr>
              <a:buSzPts val="1200"/>
              <a:buFont typeface="Noto Sans Symbols"/>
              <a:buChar char="✔"/>
            </a:pPr>
            <a:r>
              <a:rPr b="1" lang="en-US" sz="1200">
                <a:solidFill>
                  <a:schemeClr val="lt1"/>
                </a:solidFill>
                <a:latin typeface="Constantia"/>
                <a:ea typeface="Constantia"/>
                <a:cs typeface="Constantia"/>
                <a:sym typeface="Constantia"/>
              </a:rPr>
              <a:t>SalePrice vs TotRmsAbvGrd:</a:t>
            </a:r>
            <a:r>
              <a:rPr lang="en-US" sz="1200">
                <a:solidFill>
                  <a:schemeClr val="lt1"/>
                </a:solidFill>
                <a:latin typeface="Constantia"/>
                <a:ea typeface="Constantia"/>
                <a:cs typeface="Constantia"/>
                <a:sym typeface="Constantia"/>
              </a:rPr>
              <a:t> We can observe some linear relation between Total rooms above grade and Sale Prices as the number of rooms increases the sales price also increases</a:t>
            </a:r>
            <a:endParaRPr sz="1200">
              <a:solidFill>
                <a:schemeClr val="lt1"/>
              </a:solidFill>
              <a:latin typeface="Constantia"/>
              <a:ea typeface="Constantia"/>
              <a:cs typeface="Constantia"/>
              <a:sym typeface="Constant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8"/>
          <p:cNvSpPr txBox="1"/>
          <p:nvPr>
            <p:ph type="title"/>
          </p:nvPr>
        </p:nvSpPr>
        <p:spPr>
          <a:xfrm flipH="1" rot="10800000">
            <a:off x="457200" y="2875"/>
            <a:ext cx="8229600" cy="4603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t/>
            </a:r>
            <a:endParaRPr/>
          </a:p>
        </p:txBody>
      </p:sp>
      <p:sp>
        <p:nvSpPr>
          <p:cNvPr id="142" name="Google Shape;142;p8"/>
          <p:cNvSpPr txBox="1"/>
          <p:nvPr>
            <p:ph idx="2" type="body"/>
          </p:nvPr>
        </p:nvSpPr>
        <p:spPr>
          <a:xfrm>
            <a:off x="2743200" y="76200"/>
            <a:ext cx="6324600" cy="3733800"/>
          </a:xfrm>
          <a:prstGeom prst="rect">
            <a:avLst/>
          </a:prstGeom>
          <a:noFill/>
          <a:ln>
            <a:noFill/>
          </a:ln>
        </p:spPr>
        <p:txBody>
          <a:bodyPr anchorCtr="0" anchor="t" bIns="45700" lIns="91425" spcFirstLastPara="1" rIns="91425" wrap="square" tIns="45700">
            <a:normAutofit fontScale="25000" lnSpcReduction="20000"/>
          </a:bodyPr>
          <a:lstStyle/>
          <a:p>
            <a:pPr indent="-285750" lvl="0" marL="285750" rtl="0" algn="ctr">
              <a:spcBef>
                <a:spcPts val="0"/>
              </a:spcBef>
              <a:spcAft>
                <a:spcPts val="0"/>
              </a:spcAft>
              <a:buClr>
                <a:schemeClr val="dk1"/>
              </a:buClr>
              <a:buSzPct val="100000"/>
              <a:buFont typeface="Noto Sans Symbols"/>
              <a:buChar char="✔"/>
            </a:pPr>
            <a:r>
              <a:rPr b="1" lang="en-US" sz="5900">
                <a:latin typeface="Constantia"/>
                <a:ea typeface="Constantia"/>
                <a:cs typeface="Constantia"/>
                <a:sym typeface="Constantia"/>
              </a:rPr>
              <a:t>OBSERVATIONS:</a:t>
            </a:r>
            <a:endParaRPr/>
          </a:p>
          <a:p>
            <a:pPr indent="-241300" lvl="0" marL="285750" rtl="0" algn="just">
              <a:spcBef>
                <a:spcPts val="140"/>
              </a:spcBef>
              <a:spcAft>
                <a:spcPts val="0"/>
              </a:spcAft>
              <a:buClr>
                <a:schemeClr val="dk1"/>
              </a:buClr>
              <a:buSzPct val="100000"/>
              <a:buFont typeface="Noto Sans Symbols"/>
              <a:buNone/>
            </a:pPr>
            <a:r>
              <a:t/>
            </a:r>
            <a:endParaRPr b="1">
              <a:latin typeface="Constantia"/>
              <a:ea typeface="Constantia"/>
              <a:cs typeface="Constantia"/>
              <a:sym typeface="Constantia"/>
            </a:endParaRPr>
          </a:p>
          <a:p>
            <a:pPr indent="-285750" lvl="0" marL="285750" rtl="0" algn="l">
              <a:spcBef>
                <a:spcPts val="280"/>
              </a:spcBef>
              <a:spcAft>
                <a:spcPts val="0"/>
              </a:spcAft>
              <a:buClr>
                <a:schemeClr val="dk1"/>
              </a:buClr>
              <a:buSzPct val="100000"/>
              <a:buFont typeface="Noto Sans Symbols"/>
              <a:buChar char="✔"/>
            </a:pPr>
            <a:r>
              <a:rPr b="1" lang="en-US" sz="5600">
                <a:latin typeface="Constantia"/>
                <a:ea typeface="Constantia"/>
                <a:cs typeface="Constantia"/>
                <a:sym typeface="Constantia"/>
              </a:rPr>
              <a:t>SalePrice vs ExterQual:</a:t>
            </a:r>
            <a:r>
              <a:rPr lang="en-US" sz="5600">
                <a:latin typeface="Constantia"/>
                <a:ea typeface="Constantia"/>
                <a:cs typeface="Constantia"/>
                <a:sym typeface="Constantia"/>
              </a:rPr>
              <a:t> Houses having excellent quality of the material on the exterior have high sale price and houses having fair quality have very less sale price.</a:t>
            </a:r>
            <a:endParaRPr sz="5600">
              <a:latin typeface="Constantia"/>
              <a:ea typeface="Constantia"/>
              <a:cs typeface="Constantia"/>
              <a:sym typeface="Constantia"/>
            </a:endParaRPr>
          </a:p>
          <a:p>
            <a:pPr indent="-285750" lvl="0" marL="285750" rtl="0" algn="l">
              <a:spcBef>
                <a:spcPts val="280"/>
              </a:spcBef>
              <a:spcAft>
                <a:spcPts val="0"/>
              </a:spcAft>
              <a:buClr>
                <a:schemeClr val="dk1"/>
              </a:buClr>
              <a:buSzPct val="100000"/>
              <a:buFont typeface="Noto Sans Symbols"/>
              <a:buChar char="✔"/>
            </a:pPr>
            <a:r>
              <a:rPr b="1" lang="en-US" sz="5600">
                <a:latin typeface="Constantia"/>
                <a:ea typeface="Constantia"/>
                <a:cs typeface="Constantia"/>
                <a:sym typeface="Constantia"/>
              </a:rPr>
              <a:t>SalePrice vs ExterCond:</a:t>
            </a:r>
            <a:r>
              <a:rPr lang="en-US" sz="5600">
                <a:latin typeface="Constantia"/>
                <a:ea typeface="Constantia"/>
                <a:cs typeface="Constantia"/>
                <a:sym typeface="Constantia"/>
              </a:rPr>
              <a:t> Houses having excellent condition of the material on the exterior have high sale price and the houses having poor condition of the material on the exterior have very less sale price compared to others.</a:t>
            </a:r>
            <a:endParaRPr sz="5600">
              <a:latin typeface="Constantia"/>
              <a:ea typeface="Constantia"/>
              <a:cs typeface="Constantia"/>
              <a:sym typeface="Constantia"/>
            </a:endParaRPr>
          </a:p>
          <a:p>
            <a:pPr indent="-285750" lvl="0" marL="285750" rtl="0" algn="l">
              <a:spcBef>
                <a:spcPts val="280"/>
              </a:spcBef>
              <a:spcAft>
                <a:spcPts val="0"/>
              </a:spcAft>
              <a:buClr>
                <a:schemeClr val="dk1"/>
              </a:buClr>
              <a:buSzPct val="100000"/>
              <a:buFont typeface="Noto Sans Symbols"/>
              <a:buChar char="✔"/>
            </a:pPr>
            <a:r>
              <a:rPr b="1" lang="en-US" sz="5600">
                <a:latin typeface="Constantia"/>
                <a:ea typeface="Constantia"/>
                <a:cs typeface="Constantia"/>
                <a:sym typeface="Constantia"/>
              </a:rPr>
              <a:t>SalePrice vs BsmtQual:</a:t>
            </a:r>
            <a:r>
              <a:rPr lang="en-US" sz="5600">
                <a:latin typeface="Constantia"/>
                <a:ea typeface="Constantia"/>
                <a:cs typeface="Constantia"/>
                <a:sym typeface="Constantia"/>
              </a:rPr>
              <a:t> The houses which evaluates the excellent quality of height of the basement have high sale price compared to others.</a:t>
            </a:r>
            <a:endParaRPr sz="5600">
              <a:latin typeface="Constantia"/>
              <a:ea typeface="Constantia"/>
              <a:cs typeface="Constantia"/>
              <a:sym typeface="Constantia"/>
            </a:endParaRPr>
          </a:p>
          <a:p>
            <a:pPr indent="-285750" lvl="0" marL="285750" rtl="0" algn="l">
              <a:spcBef>
                <a:spcPts val="280"/>
              </a:spcBef>
              <a:spcAft>
                <a:spcPts val="0"/>
              </a:spcAft>
              <a:buClr>
                <a:schemeClr val="dk1"/>
              </a:buClr>
              <a:buSzPct val="100000"/>
              <a:buFont typeface="Noto Sans Symbols"/>
              <a:buChar char="✔"/>
            </a:pPr>
            <a:r>
              <a:rPr b="1" lang="en-US" sz="5600">
                <a:latin typeface="Constantia"/>
                <a:ea typeface="Constantia"/>
                <a:cs typeface="Constantia"/>
                <a:sym typeface="Constantia"/>
              </a:rPr>
              <a:t>SalePrice vs BsmtCond:</a:t>
            </a:r>
            <a:r>
              <a:rPr lang="en-US" sz="5600">
                <a:latin typeface="Constantia"/>
                <a:ea typeface="Constantia"/>
                <a:cs typeface="Constantia"/>
                <a:sym typeface="Constantia"/>
              </a:rPr>
              <a:t> The houses which evaluates the good quality of general condition of the basement have high sale price compared to others.</a:t>
            </a:r>
            <a:endParaRPr sz="5600">
              <a:latin typeface="Constantia"/>
              <a:ea typeface="Constantia"/>
              <a:cs typeface="Constantia"/>
              <a:sym typeface="Constantia"/>
            </a:endParaRPr>
          </a:p>
          <a:p>
            <a:pPr indent="-285750" lvl="0" marL="285750" rtl="0" algn="l">
              <a:spcBef>
                <a:spcPts val="280"/>
              </a:spcBef>
              <a:spcAft>
                <a:spcPts val="0"/>
              </a:spcAft>
              <a:buClr>
                <a:schemeClr val="dk1"/>
              </a:buClr>
              <a:buSzPct val="100000"/>
              <a:buFont typeface="Noto Sans Symbols"/>
              <a:buChar char="✔"/>
            </a:pPr>
            <a:r>
              <a:rPr b="1" lang="en-US" sz="5600">
                <a:latin typeface="Constantia"/>
                <a:ea typeface="Constantia"/>
                <a:cs typeface="Constantia"/>
                <a:sym typeface="Constantia"/>
              </a:rPr>
              <a:t>SalePrice vs OverallQual:</a:t>
            </a:r>
            <a:r>
              <a:rPr lang="en-US" sz="5600">
                <a:latin typeface="Constantia"/>
                <a:ea typeface="Constantia"/>
                <a:cs typeface="Constantia"/>
                <a:sym typeface="Constantia"/>
              </a:rPr>
              <a:t> The houses which have very excellent overall quality like material and finish of the house have high sale price. Also we can observe from the plot as the overall quality of the house increases, the sale price also increases. That is there is good linear relation between SalePrice and OverallQual.</a:t>
            </a:r>
            <a:endParaRPr sz="5600">
              <a:latin typeface="Constantia"/>
              <a:ea typeface="Constantia"/>
              <a:cs typeface="Constantia"/>
              <a:sym typeface="Constantia"/>
            </a:endParaRPr>
          </a:p>
          <a:p>
            <a:pPr indent="-285750" lvl="0" marL="285750" rtl="0" algn="l">
              <a:spcBef>
                <a:spcPts val="280"/>
              </a:spcBef>
              <a:spcAft>
                <a:spcPts val="0"/>
              </a:spcAft>
              <a:buClr>
                <a:schemeClr val="dk1"/>
              </a:buClr>
              <a:buSzPct val="100000"/>
              <a:buFont typeface="Noto Sans Symbols"/>
              <a:buChar char="✔"/>
            </a:pPr>
            <a:r>
              <a:rPr b="1" lang="en-US" sz="5600">
                <a:latin typeface="Constantia"/>
                <a:ea typeface="Constantia"/>
                <a:cs typeface="Constantia"/>
                <a:sym typeface="Constantia"/>
              </a:rPr>
              <a:t>SalePrice vs OverallCond:</a:t>
            </a:r>
            <a:r>
              <a:rPr lang="en-US" sz="5600">
                <a:latin typeface="Constantia"/>
                <a:ea typeface="Constantia"/>
                <a:cs typeface="Constantia"/>
                <a:sym typeface="Constantia"/>
              </a:rPr>
              <a:t> The houses having overall condition as excellent and average have very high sale price compared to others.</a:t>
            </a:r>
            <a:endParaRPr/>
          </a:p>
          <a:p>
            <a:pPr indent="-284162" lvl="0" marL="342900" rtl="0" algn="l">
              <a:spcBef>
                <a:spcPts val="185"/>
              </a:spcBef>
              <a:spcAft>
                <a:spcPts val="0"/>
              </a:spcAft>
              <a:buClr>
                <a:schemeClr val="dk1"/>
              </a:buClr>
              <a:buSzPct val="100000"/>
              <a:buNone/>
            </a:pPr>
            <a:r>
              <a:t/>
            </a:r>
            <a:endParaRPr sz="3700"/>
          </a:p>
        </p:txBody>
      </p:sp>
      <p:pic>
        <p:nvPicPr>
          <p:cNvPr id="143" name="Google Shape;143;p8"/>
          <p:cNvPicPr preferRelativeResize="0"/>
          <p:nvPr>
            <p:ph idx="1" type="body"/>
          </p:nvPr>
        </p:nvPicPr>
        <p:blipFill rotWithShape="1">
          <a:blip r:embed="rId4">
            <a:alphaModFix/>
          </a:blip>
          <a:srcRect b="0" l="0" r="0" t="0"/>
          <a:stretch/>
        </p:blipFill>
        <p:spPr>
          <a:xfrm>
            <a:off x="152400" y="609600"/>
            <a:ext cx="2590800" cy="2590800"/>
          </a:xfrm>
          <a:prstGeom prst="rect">
            <a:avLst/>
          </a:prstGeom>
          <a:noFill/>
          <a:ln>
            <a:noFill/>
          </a:ln>
        </p:spPr>
      </p:pic>
      <p:pic>
        <p:nvPicPr>
          <p:cNvPr id="144" name="Google Shape;144;p8"/>
          <p:cNvPicPr preferRelativeResize="0"/>
          <p:nvPr/>
        </p:nvPicPr>
        <p:blipFill rotWithShape="1">
          <a:blip r:embed="rId5">
            <a:alphaModFix/>
          </a:blip>
          <a:srcRect b="0" l="0" r="0" t="0"/>
          <a:stretch/>
        </p:blipFill>
        <p:spPr>
          <a:xfrm>
            <a:off x="152400" y="3733800"/>
            <a:ext cx="2743200" cy="2819400"/>
          </a:xfrm>
          <a:prstGeom prst="rect">
            <a:avLst/>
          </a:prstGeom>
          <a:noFill/>
          <a:ln>
            <a:noFill/>
          </a:ln>
        </p:spPr>
      </p:pic>
      <p:sp>
        <p:nvSpPr>
          <p:cNvPr id="145" name="Google Shape;145;p8"/>
          <p:cNvSpPr/>
          <p:nvPr/>
        </p:nvSpPr>
        <p:spPr>
          <a:xfrm>
            <a:off x="3505200" y="3733800"/>
            <a:ext cx="4572000" cy="369332"/>
          </a:xfrm>
          <a:prstGeom prst="rect">
            <a:avLst/>
          </a:prstGeom>
          <a:noFill/>
          <a:ln>
            <a:noFill/>
          </a:ln>
        </p:spPr>
        <p:txBody>
          <a:bodyPr anchorCtr="0" anchor="t" bIns="45700" lIns="91425" spcFirstLastPara="1" rIns="91425" wrap="square" tIns="45700">
            <a:spAutoFit/>
          </a:bodyPr>
          <a:lstStyle/>
          <a:p>
            <a:pPr indent="-285750" lvl="3" marL="1657350" marR="0" rtl="0" algn="l">
              <a:spcBef>
                <a:spcPts val="0"/>
              </a:spcBef>
              <a:spcAft>
                <a:spcPts val="0"/>
              </a:spcAft>
              <a:buClr>
                <a:schemeClr val="dk1"/>
              </a:buClr>
              <a:buSzPts val="1800"/>
              <a:buFont typeface="Noto Sans Symbols"/>
              <a:buChar char="⮚"/>
            </a:pPr>
            <a:r>
              <a:rPr b="1" i="0" lang="en-US" sz="1800" u="none" cap="none" strike="noStrike">
                <a:solidFill>
                  <a:schemeClr val="dk1"/>
                </a:solidFill>
                <a:latin typeface="Constantia"/>
                <a:ea typeface="Constantia"/>
                <a:cs typeface="Constantia"/>
                <a:sym typeface="Constantia"/>
              </a:rPr>
              <a:t>Observations</a:t>
            </a:r>
            <a:endParaRPr b="1" i="0" sz="1800" u="none" cap="none" strike="noStrike">
              <a:solidFill>
                <a:schemeClr val="dk1"/>
              </a:solidFill>
              <a:latin typeface="Constantia"/>
              <a:ea typeface="Constantia"/>
              <a:cs typeface="Constantia"/>
              <a:sym typeface="Constantia"/>
            </a:endParaRPr>
          </a:p>
        </p:txBody>
      </p:sp>
      <p:sp>
        <p:nvSpPr>
          <p:cNvPr id="146" name="Google Shape;146;p8"/>
          <p:cNvSpPr/>
          <p:nvPr/>
        </p:nvSpPr>
        <p:spPr>
          <a:xfrm>
            <a:off x="2895600" y="4038600"/>
            <a:ext cx="6096000" cy="2677656"/>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400"/>
              <a:buFont typeface="Noto Sans Symbols"/>
              <a:buChar char="⮚"/>
            </a:pPr>
            <a:r>
              <a:rPr b="1" lang="en-US" sz="1400">
                <a:solidFill>
                  <a:schemeClr val="dk1"/>
                </a:solidFill>
                <a:latin typeface="Constantia"/>
                <a:ea typeface="Constantia"/>
                <a:cs typeface="Constantia"/>
                <a:sym typeface="Constantia"/>
              </a:rPr>
              <a:t>SalePrice vs HeatingQC:</a:t>
            </a:r>
            <a:r>
              <a:rPr lang="en-US" sz="1400">
                <a:solidFill>
                  <a:schemeClr val="dk1"/>
                </a:solidFill>
                <a:latin typeface="Constantia"/>
                <a:ea typeface="Constantia"/>
                <a:cs typeface="Constantia"/>
                <a:sym typeface="Constantia"/>
              </a:rPr>
              <a:t> Most of the houses having excellent heating quality and condition have high sale price.</a:t>
            </a:r>
            <a:endParaRPr/>
          </a:p>
          <a:p>
            <a:pPr indent="-82550" lvl="0" marL="171450" marR="0" rtl="0" algn="just">
              <a:spcBef>
                <a:spcPts val="0"/>
              </a:spcBef>
              <a:spcAft>
                <a:spcPts val="0"/>
              </a:spcAft>
              <a:buClr>
                <a:schemeClr val="dk1"/>
              </a:buClr>
              <a:buSzPts val="1400"/>
              <a:buFont typeface="Noto Sans Symbols"/>
              <a:buNone/>
            </a:pPr>
            <a:r>
              <a:t/>
            </a:r>
            <a:endParaRPr sz="1400">
              <a:solidFill>
                <a:schemeClr val="dk1"/>
              </a:solidFill>
              <a:latin typeface="Constantia"/>
              <a:ea typeface="Constantia"/>
              <a:cs typeface="Constantia"/>
              <a:sym typeface="Constantia"/>
            </a:endParaRPr>
          </a:p>
          <a:p>
            <a:pPr indent="-285750" lvl="0" marL="285750" marR="0" rtl="0" algn="just">
              <a:spcBef>
                <a:spcPts val="0"/>
              </a:spcBef>
              <a:spcAft>
                <a:spcPts val="0"/>
              </a:spcAft>
              <a:buClr>
                <a:schemeClr val="dk1"/>
              </a:buClr>
              <a:buSzPts val="1400"/>
              <a:buFont typeface="Noto Sans Symbols"/>
              <a:buChar char="⮚"/>
            </a:pPr>
            <a:r>
              <a:rPr b="1" lang="en-US" sz="1400">
                <a:solidFill>
                  <a:schemeClr val="dk1"/>
                </a:solidFill>
                <a:latin typeface="Constantia"/>
                <a:ea typeface="Constantia"/>
                <a:cs typeface="Constantia"/>
                <a:sym typeface="Constantia"/>
              </a:rPr>
              <a:t>SalePrice vs KitchenQual:</a:t>
            </a:r>
            <a:r>
              <a:rPr lang="en-US" sz="1400">
                <a:solidFill>
                  <a:schemeClr val="dk1"/>
                </a:solidFill>
                <a:latin typeface="Constantia"/>
                <a:ea typeface="Constantia"/>
                <a:cs typeface="Constantia"/>
                <a:sym typeface="Constantia"/>
              </a:rPr>
              <a:t> Houses having excellent quality of the kitchen have high sale price compared to others.</a:t>
            </a:r>
            <a:endParaRPr/>
          </a:p>
          <a:p>
            <a:pPr indent="-82550" lvl="0" marL="171450" marR="0" rtl="0" algn="just">
              <a:spcBef>
                <a:spcPts val="0"/>
              </a:spcBef>
              <a:spcAft>
                <a:spcPts val="0"/>
              </a:spcAft>
              <a:buClr>
                <a:schemeClr val="dk1"/>
              </a:buClr>
              <a:buSzPts val="1400"/>
              <a:buFont typeface="Noto Sans Symbols"/>
              <a:buNone/>
            </a:pPr>
            <a:r>
              <a:t/>
            </a:r>
            <a:endParaRPr sz="1400">
              <a:solidFill>
                <a:schemeClr val="dk1"/>
              </a:solidFill>
              <a:latin typeface="Constantia"/>
              <a:ea typeface="Constantia"/>
              <a:cs typeface="Constantia"/>
              <a:sym typeface="Constantia"/>
            </a:endParaRPr>
          </a:p>
          <a:p>
            <a:pPr indent="-285750" lvl="0" marL="285750" marR="0" rtl="0" algn="just">
              <a:spcBef>
                <a:spcPts val="0"/>
              </a:spcBef>
              <a:spcAft>
                <a:spcPts val="0"/>
              </a:spcAft>
              <a:buClr>
                <a:schemeClr val="dk1"/>
              </a:buClr>
              <a:buSzPts val="1400"/>
              <a:buFont typeface="Noto Sans Symbols"/>
              <a:buChar char="⮚"/>
            </a:pPr>
            <a:r>
              <a:rPr b="1" lang="en-US" sz="1400">
                <a:solidFill>
                  <a:schemeClr val="dk1"/>
                </a:solidFill>
                <a:latin typeface="Constantia"/>
                <a:ea typeface="Constantia"/>
                <a:cs typeface="Constantia"/>
                <a:sym typeface="Constantia"/>
              </a:rPr>
              <a:t>SalePrice vs GarageQual:</a:t>
            </a:r>
            <a:r>
              <a:rPr lang="en-US" sz="1400">
                <a:solidFill>
                  <a:schemeClr val="dk1"/>
                </a:solidFill>
                <a:latin typeface="Constantia"/>
                <a:ea typeface="Constantia"/>
                <a:cs typeface="Constantia"/>
                <a:sym typeface="Constantia"/>
              </a:rPr>
              <a:t> The sale price of the house is high for the houses having excellent garage quality.</a:t>
            </a:r>
            <a:endParaRPr/>
          </a:p>
          <a:p>
            <a:pPr indent="-82550" lvl="0" marL="171450" marR="0" rtl="0" algn="just">
              <a:spcBef>
                <a:spcPts val="0"/>
              </a:spcBef>
              <a:spcAft>
                <a:spcPts val="0"/>
              </a:spcAft>
              <a:buClr>
                <a:schemeClr val="dk1"/>
              </a:buClr>
              <a:buSzPts val="1400"/>
              <a:buFont typeface="Noto Sans Symbols"/>
              <a:buNone/>
            </a:pPr>
            <a:r>
              <a:t/>
            </a:r>
            <a:endParaRPr sz="1400">
              <a:solidFill>
                <a:schemeClr val="dk1"/>
              </a:solidFill>
              <a:latin typeface="Constantia"/>
              <a:ea typeface="Constantia"/>
              <a:cs typeface="Constantia"/>
              <a:sym typeface="Constantia"/>
            </a:endParaRPr>
          </a:p>
          <a:p>
            <a:pPr indent="-285750" lvl="0" marL="285750" marR="0" rtl="0" algn="just">
              <a:spcBef>
                <a:spcPts val="0"/>
              </a:spcBef>
              <a:spcAft>
                <a:spcPts val="0"/>
              </a:spcAft>
              <a:buClr>
                <a:schemeClr val="dk1"/>
              </a:buClr>
              <a:buSzPts val="1400"/>
              <a:buFont typeface="Noto Sans Symbols"/>
              <a:buChar char="⮚"/>
            </a:pPr>
            <a:r>
              <a:rPr b="1" lang="en-US" sz="1400">
                <a:solidFill>
                  <a:schemeClr val="dk1"/>
                </a:solidFill>
                <a:latin typeface="Constantia"/>
                <a:ea typeface="Constantia"/>
                <a:cs typeface="Constantia"/>
                <a:sym typeface="Constantia"/>
              </a:rPr>
              <a:t>SalePrice vs GarageCond:</a:t>
            </a:r>
            <a:r>
              <a:rPr lang="en-US" sz="1400">
                <a:solidFill>
                  <a:schemeClr val="dk1"/>
                </a:solidFill>
                <a:latin typeface="Constantia"/>
                <a:ea typeface="Constantia"/>
                <a:cs typeface="Constantia"/>
                <a:sym typeface="Constantia"/>
              </a:rPr>
              <a:t> Houses having typical/average garage condition have high sale price and the houses having good garage condition also have high sales price compared to others.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95000"/>
          </a:blip>
          <a:stretch>
            <a:fillRect/>
          </a:stretch>
        </a:blipFill>
      </p:bgPr>
    </p:bg>
    <p:spTree>
      <p:nvGrpSpPr>
        <p:cNvPr id="150" name="Shape 150"/>
        <p:cNvGrpSpPr/>
        <p:nvPr/>
      </p:nvGrpSpPr>
      <p:grpSpPr>
        <a:xfrm>
          <a:off x="0" y="0"/>
          <a:ext cx="0" cy="0"/>
          <a:chOff x="0" y="0"/>
          <a:chExt cx="0" cy="0"/>
        </a:xfrm>
      </p:grpSpPr>
      <p:sp>
        <p:nvSpPr>
          <p:cNvPr id="151" name="Google Shape;151;p9"/>
          <p:cNvSpPr txBox="1"/>
          <p:nvPr>
            <p:ph type="title"/>
          </p:nvPr>
        </p:nvSpPr>
        <p:spPr>
          <a:xfrm>
            <a:off x="4648200" y="0"/>
            <a:ext cx="42672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onstantia"/>
              <a:buNone/>
            </a:pPr>
            <a:r>
              <a:rPr b="1" lang="en-US">
                <a:latin typeface="Constantia"/>
                <a:ea typeface="Constantia"/>
                <a:cs typeface="Constantia"/>
                <a:sym typeface="Constantia"/>
              </a:rPr>
              <a:t>Data Analysis Steps</a:t>
            </a:r>
            <a:endParaRPr b="1">
              <a:latin typeface="Constantia"/>
              <a:ea typeface="Constantia"/>
              <a:cs typeface="Constantia"/>
              <a:sym typeface="Constantia"/>
            </a:endParaRPr>
          </a:p>
        </p:txBody>
      </p:sp>
      <p:sp>
        <p:nvSpPr>
          <p:cNvPr id="152" name="Google Shape;152;p9"/>
          <p:cNvSpPr txBox="1"/>
          <p:nvPr>
            <p:ph idx="1" type="body"/>
          </p:nvPr>
        </p:nvSpPr>
        <p:spPr>
          <a:xfrm>
            <a:off x="304800" y="798731"/>
            <a:ext cx="4038600" cy="5754469"/>
          </a:xfrm>
          <a:prstGeom prst="rect">
            <a:avLst/>
          </a:prstGeom>
          <a:noFill/>
          <a:ln>
            <a:noFill/>
          </a:ln>
        </p:spPr>
        <p:txBody>
          <a:bodyPr anchorCtr="0" anchor="t" bIns="45700" lIns="91425" spcFirstLastPara="1" rIns="91425" wrap="square" tIns="45700">
            <a:normAutofit fontScale="55000" lnSpcReduction="20000"/>
          </a:bodyPr>
          <a:lstStyle/>
          <a:p>
            <a:pPr indent="-245109" lvl="0" marL="342900" rtl="0" algn="l">
              <a:spcBef>
                <a:spcPts val="0"/>
              </a:spcBef>
              <a:spcAft>
                <a:spcPts val="0"/>
              </a:spcAft>
              <a:buClr>
                <a:schemeClr val="dk1"/>
              </a:buClr>
              <a:buSzPct val="100000"/>
              <a:buNone/>
            </a:pPr>
            <a:r>
              <a:t/>
            </a:r>
            <a:endParaRPr/>
          </a:p>
        </p:txBody>
      </p:sp>
      <p:sp>
        <p:nvSpPr>
          <p:cNvPr id="153" name="Google Shape;153;p9"/>
          <p:cNvSpPr txBox="1"/>
          <p:nvPr>
            <p:ph idx="2" type="body"/>
          </p:nvPr>
        </p:nvSpPr>
        <p:spPr>
          <a:xfrm>
            <a:off x="4648200" y="1219200"/>
            <a:ext cx="4343400" cy="5334000"/>
          </a:xfrm>
          <a:prstGeom prst="rect">
            <a:avLst/>
          </a:prstGeom>
          <a:noFill/>
          <a:ln>
            <a:noFill/>
          </a:ln>
        </p:spPr>
        <p:txBody>
          <a:bodyPr anchorCtr="0" anchor="t" bIns="45700" lIns="91425" spcFirstLastPara="1" rIns="91425" wrap="square" tIns="45700">
            <a:normAutofit fontScale="55000" lnSpcReduction="20000"/>
          </a:bodyPr>
          <a:lstStyle/>
          <a:p>
            <a:pPr indent="-285750" lvl="0" marL="285750" rtl="0" algn="just">
              <a:spcBef>
                <a:spcPts val="0"/>
              </a:spcBef>
              <a:spcAft>
                <a:spcPts val="0"/>
              </a:spcAft>
              <a:buClr>
                <a:schemeClr val="dk1"/>
              </a:buClr>
              <a:buSzPct val="100000"/>
              <a:buFont typeface="Noto Sans Symbols"/>
              <a:buChar char="❖"/>
            </a:pPr>
            <a:r>
              <a:rPr lang="en-US">
                <a:latin typeface="Constantia"/>
                <a:ea typeface="Constantia"/>
                <a:cs typeface="Constantia"/>
                <a:sym typeface="Constantia"/>
              </a:rPr>
              <a:t>I have treated null values by imputation techniques.</a:t>
            </a:r>
            <a:endParaRPr/>
          </a:p>
          <a:p>
            <a:pPr indent="-285750" lvl="0" marL="285750" rtl="0" algn="just">
              <a:spcBef>
                <a:spcPts val="308"/>
              </a:spcBef>
              <a:spcAft>
                <a:spcPts val="0"/>
              </a:spcAft>
              <a:buClr>
                <a:schemeClr val="dk1"/>
              </a:buClr>
              <a:buSzPct val="100000"/>
              <a:buFont typeface="Noto Sans Symbols"/>
              <a:buChar char="❖"/>
            </a:pPr>
            <a:r>
              <a:rPr lang="en-US">
                <a:latin typeface="Constantia"/>
                <a:ea typeface="Constantia"/>
                <a:cs typeface="Constantia"/>
                <a:sym typeface="Constantia"/>
              </a:rPr>
              <a:t>I have done feature engineering steps like feature extraction and feature selection to improve data normality and linearity.</a:t>
            </a:r>
            <a:endParaRPr/>
          </a:p>
          <a:p>
            <a:pPr indent="-285750" lvl="0" marL="285750" rtl="0" algn="just">
              <a:spcBef>
                <a:spcPts val="308"/>
              </a:spcBef>
              <a:spcAft>
                <a:spcPts val="0"/>
              </a:spcAft>
              <a:buClr>
                <a:schemeClr val="dk1"/>
              </a:buClr>
              <a:buSzPct val="100000"/>
              <a:buFont typeface="Noto Sans Symbols"/>
              <a:buChar char="❖"/>
            </a:pPr>
            <a:r>
              <a:rPr lang="en-US">
                <a:latin typeface="Constantia"/>
                <a:ea typeface="Constantia"/>
                <a:cs typeface="Constantia"/>
                <a:sym typeface="Constantia"/>
              </a:rPr>
              <a:t>Identified outliers using boxplots and removed outliers using percentile method.</a:t>
            </a:r>
            <a:endParaRPr/>
          </a:p>
          <a:p>
            <a:pPr indent="-285750" lvl="0" marL="285750" rtl="0" algn="just">
              <a:spcBef>
                <a:spcPts val="308"/>
              </a:spcBef>
              <a:spcAft>
                <a:spcPts val="0"/>
              </a:spcAft>
              <a:buClr>
                <a:schemeClr val="dk1"/>
              </a:buClr>
              <a:buSzPct val="100000"/>
              <a:buFont typeface="Noto Sans Symbols"/>
              <a:buChar char="❖"/>
            </a:pPr>
            <a:r>
              <a:rPr lang="en-US">
                <a:latin typeface="Constantia"/>
                <a:ea typeface="Constantia"/>
                <a:cs typeface="Constantia"/>
                <a:sym typeface="Constantia"/>
              </a:rPr>
              <a:t>Identified skewness using distribution plots and removed skewness using power transformation method (yeo-johnson method).</a:t>
            </a:r>
            <a:endParaRPr/>
          </a:p>
          <a:p>
            <a:pPr indent="-285750" lvl="0" marL="285750" rtl="0" algn="just">
              <a:spcBef>
                <a:spcPts val="308"/>
              </a:spcBef>
              <a:spcAft>
                <a:spcPts val="0"/>
              </a:spcAft>
              <a:buClr>
                <a:schemeClr val="dk1"/>
              </a:buClr>
              <a:buSzPct val="100000"/>
              <a:buFont typeface="Noto Sans Symbols"/>
              <a:buChar char="❖"/>
            </a:pPr>
            <a:r>
              <a:rPr lang="en-US">
                <a:latin typeface="Constantia"/>
                <a:ea typeface="Constantia"/>
                <a:cs typeface="Constantia"/>
                <a:sym typeface="Constantia"/>
              </a:rPr>
              <a:t>Encoded data using Ordinal Encoder.</a:t>
            </a:r>
            <a:endParaRPr/>
          </a:p>
          <a:p>
            <a:pPr indent="-285750" lvl="0" marL="285750" rtl="0" algn="just">
              <a:spcBef>
                <a:spcPts val="308"/>
              </a:spcBef>
              <a:spcAft>
                <a:spcPts val="0"/>
              </a:spcAft>
              <a:buClr>
                <a:schemeClr val="dk1"/>
              </a:buClr>
              <a:buSzPct val="100000"/>
              <a:buFont typeface="Noto Sans Symbols"/>
              <a:buChar char="❖"/>
            </a:pPr>
            <a:r>
              <a:rPr lang="en-US">
                <a:latin typeface="Constantia"/>
                <a:ea typeface="Constantia"/>
                <a:cs typeface="Constantia"/>
                <a:sym typeface="Constantia"/>
              </a:rPr>
              <a:t>Used Pearson’s correlation coefficient to check the correlation between dependent and independent variables. To visualize the correlation I have used heatmap and bar plot.</a:t>
            </a:r>
            <a:endParaRPr/>
          </a:p>
          <a:p>
            <a:pPr indent="-285750" lvl="0" marL="285750" rtl="0" algn="just">
              <a:spcBef>
                <a:spcPts val="308"/>
              </a:spcBef>
              <a:spcAft>
                <a:spcPts val="0"/>
              </a:spcAft>
              <a:buClr>
                <a:schemeClr val="dk1"/>
              </a:buClr>
              <a:buSzPct val="100000"/>
              <a:buFont typeface="Noto Sans Symbols"/>
              <a:buChar char="❖"/>
            </a:pPr>
            <a:r>
              <a:rPr lang="en-US">
                <a:latin typeface="Constantia"/>
                <a:ea typeface="Constantia"/>
                <a:cs typeface="Constantia"/>
                <a:sym typeface="Constantia"/>
              </a:rPr>
              <a:t>I have used Standard Scalarization method to scale the data.</a:t>
            </a:r>
            <a:endParaRPr/>
          </a:p>
          <a:p>
            <a:pPr indent="-285750" lvl="0" marL="285750" rtl="0" algn="just">
              <a:spcBef>
                <a:spcPts val="308"/>
              </a:spcBef>
              <a:spcAft>
                <a:spcPts val="0"/>
              </a:spcAft>
              <a:buClr>
                <a:schemeClr val="dk1"/>
              </a:buClr>
              <a:buSzPct val="100000"/>
              <a:buFont typeface="Noto Sans Symbols"/>
              <a:buChar char="❖"/>
            </a:pPr>
            <a:r>
              <a:rPr lang="en-US">
                <a:latin typeface="Constantia"/>
                <a:ea typeface="Constantia"/>
                <a:cs typeface="Constantia"/>
                <a:sym typeface="Constantia"/>
              </a:rPr>
              <a:t>Handled the multicollinearity issue by finding VIF values.</a:t>
            </a:r>
            <a:endParaRPr/>
          </a:p>
          <a:p>
            <a:pPr indent="-285750" lvl="0" marL="285750" rtl="0" algn="just">
              <a:spcBef>
                <a:spcPts val="308"/>
              </a:spcBef>
              <a:spcAft>
                <a:spcPts val="0"/>
              </a:spcAft>
              <a:buClr>
                <a:schemeClr val="dk1"/>
              </a:buClr>
              <a:buSzPct val="100000"/>
              <a:buFont typeface="Noto Sans Symbols"/>
              <a:buChar char="❖"/>
            </a:pPr>
            <a:r>
              <a:rPr lang="en-US">
                <a:latin typeface="Constantia"/>
                <a:ea typeface="Constantia"/>
                <a:cs typeface="Constantia"/>
                <a:sym typeface="Constantia"/>
              </a:rPr>
              <a:t>Split train and test to build machine learning models. Model building process will be shown in the further steps.</a:t>
            </a:r>
            <a:endParaRPr>
              <a:latin typeface="Constantia"/>
              <a:ea typeface="Constantia"/>
              <a:cs typeface="Constantia"/>
              <a:sym typeface="Constantia"/>
            </a:endParaRPr>
          </a:p>
        </p:txBody>
      </p:sp>
      <p:sp>
        <p:nvSpPr>
          <p:cNvPr id="154" name="Google Shape;154;p9"/>
          <p:cNvSpPr/>
          <p:nvPr/>
        </p:nvSpPr>
        <p:spPr>
          <a:xfrm>
            <a:off x="228600" y="152400"/>
            <a:ext cx="396240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onstantia"/>
                <a:ea typeface="Constantia"/>
                <a:cs typeface="Constantia"/>
                <a:sym typeface="Constantia"/>
              </a:rPr>
              <a:t>Correlation Between Features and Label</a:t>
            </a:r>
            <a:endParaRPr sz="3200">
              <a:solidFill>
                <a:schemeClr val="dk1"/>
              </a:solidFill>
              <a:latin typeface="Calibri"/>
              <a:ea typeface="Calibri"/>
              <a:cs typeface="Calibri"/>
              <a:sym typeface="Calibri"/>
            </a:endParaRPr>
          </a:p>
        </p:txBody>
      </p:sp>
      <p:pic>
        <p:nvPicPr>
          <p:cNvPr id="155" name="Google Shape;155;p9"/>
          <p:cNvPicPr preferRelativeResize="0"/>
          <p:nvPr/>
        </p:nvPicPr>
        <p:blipFill rotWithShape="1">
          <a:blip r:embed="rId4">
            <a:alphaModFix/>
          </a:blip>
          <a:srcRect b="0" l="0" r="0" t="0"/>
          <a:stretch/>
        </p:blipFill>
        <p:spPr>
          <a:xfrm>
            <a:off x="54634" y="1815860"/>
            <a:ext cx="4648200" cy="3276600"/>
          </a:xfrm>
          <a:prstGeom prst="rect">
            <a:avLst/>
          </a:prstGeom>
          <a:noFill/>
          <a:ln>
            <a:noFill/>
          </a:ln>
        </p:spPr>
      </p:pic>
      <p:sp>
        <p:nvSpPr>
          <p:cNvPr id="156" name="Google Shape;156;p9"/>
          <p:cNvSpPr/>
          <p:nvPr/>
        </p:nvSpPr>
        <p:spPr>
          <a:xfrm>
            <a:off x="227162" y="5105400"/>
            <a:ext cx="43434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onstantia"/>
                <a:ea typeface="Constantia"/>
                <a:cs typeface="Constantia"/>
                <a:sym typeface="Constantia"/>
              </a:rPr>
              <a:t>The bar plot shows the important features that affect Sale Price positively and negatively. We can easily notice the correlation here</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2022-10-15T06:52:27Z</dcterms:created>
  <dc:creator>AnandRaj</dc:creator>
</cp:coreProperties>
</file>